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67" r:id="rId2"/>
    <p:sldId id="294" r:id="rId3"/>
    <p:sldId id="278" r:id="rId4"/>
    <p:sldId id="293" r:id="rId5"/>
    <p:sldId id="279" r:id="rId6"/>
    <p:sldId id="362" r:id="rId7"/>
    <p:sldId id="363" r:id="rId8"/>
    <p:sldId id="366" r:id="rId9"/>
    <p:sldId id="367" r:id="rId10"/>
    <p:sldId id="368" r:id="rId11"/>
    <p:sldId id="369" r:id="rId12"/>
    <p:sldId id="370" r:id="rId13"/>
    <p:sldId id="316" r:id="rId14"/>
    <p:sldId id="319" r:id="rId15"/>
    <p:sldId id="320" r:id="rId16"/>
    <p:sldId id="321" r:id="rId17"/>
    <p:sldId id="322" r:id="rId18"/>
    <p:sldId id="371" r:id="rId19"/>
    <p:sldId id="372" r:id="rId20"/>
    <p:sldId id="323" r:id="rId21"/>
    <p:sldId id="324" r:id="rId22"/>
    <p:sldId id="325" r:id="rId23"/>
    <p:sldId id="373" r:id="rId24"/>
    <p:sldId id="365" r:id="rId25"/>
    <p:sldId id="374" r:id="rId26"/>
    <p:sldId id="375" r:id="rId27"/>
    <p:sldId id="376" r:id="rId28"/>
    <p:sldId id="377" r:id="rId29"/>
    <p:sldId id="387" r:id="rId30"/>
    <p:sldId id="388" r:id="rId31"/>
    <p:sldId id="355" r:id="rId32"/>
    <p:sldId id="389" r:id="rId33"/>
    <p:sldId id="356" r:id="rId34"/>
    <p:sldId id="390" r:id="rId35"/>
    <p:sldId id="391" r:id="rId36"/>
    <p:sldId id="358" r:id="rId37"/>
    <p:sldId id="360" r:id="rId38"/>
    <p:sldId id="361" r:id="rId39"/>
    <p:sldId id="357" r:id="rId40"/>
    <p:sldId id="378" r:id="rId41"/>
    <p:sldId id="379" r:id="rId42"/>
    <p:sldId id="381" r:id="rId43"/>
    <p:sldId id="380" r:id="rId44"/>
    <p:sldId id="382" r:id="rId45"/>
    <p:sldId id="383" r:id="rId46"/>
    <p:sldId id="384" r:id="rId47"/>
    <p:sldId id="385" r:id="rId48"/>
    <p:sldId id="386" r:id="rId49"/>
    <p:sldId id="272" r:id="rId50"/>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ence Trait d'Union" initials="TU" lastIdx="1" clrIdx="0">
    <p:extLst>
      <p:ext uri="{19B8F6BF-5375-455C-9EA6-DF929625EA0E}">
        <p15:presenceInfo xmlns:p15="http://schemas.microsoft.com/office/powerpoint/2012/main" userId="Agence Trait d'Union" providerId="None"/>
      </p:ext>
    </p:extLst>
  </p:cmAuthor>
  <p:cmAuthor id="2" name="Marc MALENFER" initials="MM" lastIdx="6" clrIdx="1">
    <p:extLst>
      <p:ext uri="{19B8F6BF-5375-455C-9EA6-DF929625EA0E}">
        <p15:presenceInfo xmlns:p15="http://schemas.microsoft.com/office/powerpoint/2012/main" userId="Marc MALEN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22A"/>
    <a:srgbClr val="8BC43F"/>
    <a:srgbClr val="3BB3E7"/>
    <a:srgbClr val="F8A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2142" autoAdjust="0"/>
  </p:normalViewPr>
  <p:slideViewPr>
    <p:cSldViewPr snapToGrid="0">
      <p:cViewPr varScale="1">
        <p:scale>
          <a:sx n="76" d="100"/>
          <a:sy n="76" d="100"/>
        </p:scale>
        <p:origin x="902"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5" d="100"/>
          <a:sy n="105" d="100"/>
        </p:scale>
        <p:origin x="34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B97137FF-F543-4257-BC62-80F4871925C2}" type="datetimeFigureOut">
              <a:rPr lang="fr-FR" smtClean="0"/>
              <a:t>23/03/2023</a:t>
            </a:fld>
            <a:endParaRPr lang="fr-FR"/>
          </a:p>
        </p:txBody>
      </p:sp>
      <p:sp>
        <p:nvSpPr>
          <p:cNvPr id="4" name="Espace réservé du pied de page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BF6590D1-3215-4BEA-A4E6-8C93B3310255}" type="slidenum">
              <a:rPr lang="fr-FR" smtClean="0"/>
              <a:t>‹N°›</a:t>
            </a:fld>
            <a:endParaRPr lang="fr-FR"/>
          </a:p>
        </p:txBody>
      </p:sp>
    </p:spTree>
    <p:extLst>
      <p:ext uri="{BB962C8B-B14F-4D97-AF65-F5344CB8AC3E}">
        <p14:creationId xmlns:p14="http://schemas.microsoft.com/office/powerpoint/2010/main" val="157915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18F8B17-E6B4-416B-A23D-91E488650F51}" type="datetimeFigureOut">
              <a:rPr lang="fr-FR" smtClean="0"/>
              <a:t>23/03/2023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5994962-AAC9-418C-8CD6-F8836D012ADA}" type="slidenum">
              <a:rPr lang="fr-FR" smtClean="0"/>
              <a:t>‹N°›</a:t>
            </a:fld>
            <a:endParaRPr lang="fr-FR"/>
          </a:p>
        </p:txBody>
      </p:sp>
    </p:spTree>
    <p:extLst>
      <p:ext uri="{BB962C8B-B14F-4D97-AF65-F5344CB8AC3E}">
        <p14:creationId xmlns:p14="http://schemas.microsoft.com/office/powerpoint/2010/main" val="318914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&lt;!&gt; Au choix : Diapositive de titre 1</a:t>
            </a:r>
          </a:p>
          <a:p>
            <a:r>
              <a:rPr lang="fr-FR" dirty="0"/>
              <a:t>&lt;!&gt; Possibilité d’ajouter des</a:t>
            </a:r>
            <a:r>
              <a:rPr lang="fr-FR" baseline="0" dirty="0"/>
              <a:t> logos partenaires à la gauche de celui de l’INRS (Insertion - &gt; image)</a:t>
            </a:r>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1</a:t>
            </a:fld>
            <a:endParaRPr lang="fr-FR"/>
          </a:p>
        </p:txBody>
      </p:sp>
    </p:spTree>
    <p:extLst>
      <p:ext uri="{BB962C8B-B14F-4D97-AF65-F5344CB8AC3E}">
        <p14:creationId xmlns:p14="http://schemas.microsoft.com/office/powerpoint/2010/main" val="426268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&lt;!&gt; Si</a:t>
            </a:r>
            <a:r>
              <a:rPr lang="fr-FR" baseline="0" dirty="0"/>
              <a:t> besoin, d</a:t>
            </a:r>
            <a:r>
              <a:rPr lang="fr-FR" dirty="0"/>
              <a:t>iapositive de</a:t>
            </a:r>
            <a:r>
              <a:rPr lang="fr-FR" baseline="0" dirty="0"/>
              <a:t> suite</a:t>
            </a:r>
            <a:r>
              <a:rPr lang="fr-FR" dirty="0"/>
              <a:t> de chapitre, avec au choix 4</a:t>
            </a:r>
            <a:r>
              <a:rPr lang="fr-FR" baseline="0" dirty="0"/>
              <a:t> </a:t>
            </a:r>
            <a:r>
              <a:rPr lang="fr-FR" dirty="0"/>
              <a:t>couleurs différentes. </a:t>
            </a:r>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2</a:t>
            </a:fld>
            <a:endParaRPr lang="fr-FR"/>
          </a:p>
        </p:txBody>
      </p:sp>
    </p:spTree>
    <p:extLst>
      <p:ext uri="{BB962C8B-B14F-4D97-AF65-F5344CB8AC3E}">
        <p14:creationId xmlns:p14="http://schemas.microsoft.com/office/powerpoint/2010/main" val="356393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4</a:t>
            </a:fld>
            <a:endParaRPr lang="fr-FR"/>
          </a:p>
        </p:txBody>
      </p:sp>
    </p:spTree>
    <p:extLst>
      <p:ext uri="{BB962C8B-B14F-4D97-AF65-F5344CB8AC3E}">
        <p14:creationId xmlns:p14="http://schemas.microsoft.com/office/powerpoint/2010/main" val="330100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&lt;!&gt;</a:t>
            </a:r>
            <a:r>
              <a:rPr lang="fr-FR" baseline="0" dirty="0"/>
              <a:t> </a:t>
            </a:r>
            <a:r>
              <a:rPr lang="fr-FR" dirty="0"/>
              <a:t>Les flèches de navigation « vue précédente » et « vue suivante » fonctionnent en mode diaporama.</a:t>
            </a:r>
          </a:p>
          <a:p>
            <a:pPr defTabSz="990752">
              <a:defRPr/>
            </a:pPr>
            <a:r>
              <a:rPr lang="fr-FR" dirty="0"/>
              <a:t>&lt;!&gt;</a:t>
            </a:r>
            <a:r>
              <a:rPr lang="fr-FR" baseline="0" dirty="0"/>
              <a:t> Pour ajouter des pages </a:t>
            </a:r>
            <a:r>
              <a:rPr lang="fr-FR" dirty="0"/>
              <a:t>-&gt; Menu Fichier -&gt;</a:t>
            </a:r>
            <a:r>
              <a:rPr lang="fr-FR" baseline="0" dirty="0"/>
              <a:t> nouvelle diapositive et choisir entre les différents styles proposés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16</a:t>
            </a:fld>
            <a:endParaRPr lang="fr-FR"/>
          </a:p>
        </p:txBody>
      </p:sp>
    </p:spTree>
    <p:extLst>
      <p:ext uri="{BB962C8B-B14F-4D97-AF65-F5344CB8AC3E}">
        <p14:creationId xmlns:p14="http://schemas.microsoft.com/office/powerpoint/2010/main" val="423500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&lt;!&gt;</a:t>
            </a:r>
            <a:r>
              <a:rPr lang="fr-FR" baseline="0" dirty="0"/>
              <a:t> </a:t>
            </a:r>
            <a:r>
              <a:rPr lang="fr-FR" dirty="0"/>
              <a:t>Les flèches de navigation « vue précédente » et « vue suivante » fonctionnent en mode diaporama.</a:t>
            </a:r>
          </a:p>
          <a:p>
            <a:pPr defTabSz="990752">
              <a:defRPr/>
            </a:pPr>
            <a:r>
              <a:rPr lang="fr-FR" dirty="0"/>
              <a:t>&lt;!&gt;</a:t>
            </a:r>
            <a:r>
              <a:rPr lang="fr-FR" baseline="0" dirty="0"/>
              <a:t> Pour ajouter des pages </a:t>
            </a:r>
            <a:r>
              <a:rPr lang="fr-FR" dirty="0"/>
              <a:t>-&gt; Menu Fichier -&gt;</a:t>
            </a:r>
            <a:r>
              <a:rPr lang="fr-FR" baseline="0" dirty="0"/>
              <a:t> nouvelle diapositive et choisir entre les différents styles proposés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17</a:t>
            </a:fld>
            <a:endParaRPr lang="fr-FR"/>
          </a:p>
        </p:txBody>
      </p:sp>
    </p:spTree>
    <p:extLst>
      <p:ext uri="{BB962C8B-B14F-4D97-AF65-F5344CB8AC3E}">
        <p14:creationId xmlns:p14="http://schemas.microsoft.com/office/powerpoint/2010/main" val="244608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37</a:t>
            </a:fld>
            <a:endParaRPr lang="fr-FR"/>
          </a:p>
        </p:txBody>
      </p:sp>
    </p:spTree>
    <p:extLst>
      <p:ext uri="{BB962C8B-B14F-4D97-AF65-F5344CB8AC3E}">
        <p14:creationId xmlns:p14="http://schemas.microsoft.com/office/powerpoint/2010/main" val="419262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38</a:t>
            </a:fld>
            <a:endParaRPr lang="fr-FR"/>
          </a:p>
        </p:txBody>
      </p:sp>
    </p:spTree>
    <p:extLst>
      <p:ext uri="{BB962C8B-B14F-4D97-AF65-F5344CB8AC3E}">
        <p14:creationId xmlns:p14="http://schemas.microsoft.com/office/powerpoint/2010/main" val="336701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5994962-AAC9-418C-8CD6-F8836D012ADA}" type="slidenum">
              <a:rPr lang="fr-FR" smtClean="0"/>
              <a:t>41</a:t>
            </a:fld>
            <a:endParaRPr lang="fr-FR"/>
          </a:p>
        </p:txBody>
      </p:sp>
    </p:spTree>
    <p:extLst>
      <p:ext uri="{BB962C8B-B14F-4D97-AF65-F5344CB8AC3E}">
        <p14:creationId xmlns:p14="http://schemas.microsoft.com/office/powerpoint/2010/main" val="330747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Page</a:t>
            </a:r>
            <a:r>
              <a:rPr lang="fr-FR" baseline="0" dirty="0"/>
              <a:t> de conclusion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&lt;!&gt;</a:t>
            </a:r>
            <a:r>
              <a:rPr lang="fr-FR" baseline="0" dirty="0"/>
              <a:t> </a:t>
            </a:r>
            <a:r>
              <a:rPr lang="fr-FR" dirty="0"/>
              <a:t>Les liens vers le site web et réseaux sociaux sont actifs</a:t>
            </a:r>
            <a:r>
              <a:rPr lang="fr-FR" baseline="0" dirty="0"/>
              <a:t> </a:t>
            </a:r>
            <a:r>
              <a:rPr lang="fr-FR" dirty="0"/>
              <a:t>en mode diaporama.</a:t>
            </a:r>
          </a:p>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49</a:t>
            </a:fld>
            <a:endParaRPr lang="fr-FR"/>
          </a:p>
        </p:txBody>
      </p:sp>
    </p:spTree>
    <p:extLst>
      <p:ext uri="{BB962C8B-B14F-4D97-AF65-F5344CB8AC3E}">
        <p14:creationId xmlns:p14="http://schemas.microsoft.com/office/powerpoint/2010/main" val="205541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1" y="27662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a:t>Modifiez le style du titre</a:t>
            </a:r>
          </a:p>
        </p:txBody>
      </p:sp>
      <p:sp>
        <p:nvSpPr>
          <p:cNvPr id="9" name="Sous-titre 2"/>
          <p:cNvSpPr>
            <a:spLocks noGrp="1"/>
          </p:cNvSpPr>
          <p:nvPr>
            <p:ph type="subTitle" idx="1" hasCustomPrompt="1"/>
          </p:nvPr>
        </p:nvSpPr>
        <p:spPr>
          <a:xfrm>
            <a:off x="1" y="36599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 </a:t>
            </a:r>
          </a:p>
        </p:txBody>
      </p:sp>
    </p:spTree>
    <p:extLst>
      <p:ext uri="{BB962C8B-B14F-4D97-AF65-F5344CB8AC3E}">
        <p14:creationId xmlns:p14="http://schemas.microsoft.com/office/powerpoint/2010/main" val="378354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onne + 1 image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447164" y="298450"/>
            <a:ext cx="11592436"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t>23/03/2023</a:t>
            </a:fld>
            <a:endParaRPr lang="fr-FR" dirty="0"/>
          </a:p>
        </p:txBody>
      </p:sp>
      <p:sp>
        <p:nvSpPr>
          <p:cNvPr id="15" name="Espace réservé du contenu 2"/>
          <p:cNvSpPr>
            <a:spLocks noGrp="1"/>
          </p:cNvSpPr>
          <p:nvPr>
            <p:ph idx="1"/>
          </p:nvPr>
        </p:nvSpPr>
        <p:spPr>
          <a:xfrm>
            <a:off x="447164" y="1216025"/>
            <a:ext cx="5884810"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13474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6291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447164" y="298450"/>
            <a:ext cx="11592436"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t>23/03/2023</a:t>
            </a:fld>
            <a:endParaRPr lang="fr-FR" dirty="0"/>
          </a:p>
        </p:txBody>
      </p:sp>
      <p:sp>
        <p:nvSpPr>
          <p:cNvPr id="15" name="Espace réservé du contenu 2"/>
          <p:cNvSpPr>
            <a:spLocks noGrp="1"/>
          </p:cNvSpPr>
          <p:nvPr>
            <p:ph idx="1"/>
          </p:nvPr>
        </p:nvSpPr>
        <p:spPr>
          <a:xfrm>
            <a:off x="447164" y="1216025"/>
            <a:ext cx="5884810"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18574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rée de chap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t>
            </a:r>
            <a:fld id="{DB125FA9-0D04-4F40-AB50-01ECFE206B88}" type="slidenum">
              <a:rPr lang="fr-FR" smtClean="0"/>
              <a:pPr/>
              <a:t>‹N°›</a:t>
            </a:fld>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4" name="Espace réservé du texte 16"/>
          <p:cNvSpPr>
            <a:spLocks noGrp="1"/>
          </p:cNvSpPr>
          <p:nvPr>
            <p:ph type="body" sz="quarter" idx="13"/>
          </p:nvPr>
        </p:nvSpPr>
        <p:spPr>
          <a:xfrm>
            <a:off x="1573608" y="1081548"/>
            <a:ext cx="9595837"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163153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ite Chapitre 1 / Contenu">
    <p:bg>
      <p:bgPr>
        <a:solidFill>
          <a:schemeClr val="bg1"/>
        </a:solidFill>
        <a:effectLst/>
      </p:bgPr>
    </p:bg>
    <p:spTree>
      <p:nvGrpSpPr>
        <p:cNvPr id="1" name=""/>
        <p:cNvGrpSpPr/>
        <p:nvPr/>
      </p:nvGrpSpPr>
      <p:grpSpPr>
        <a:xfrm>
          <a:off x="0" y="0"/>
          <a:ext cx="0" cy="0"/>
          <a:chOff x="0" y="0"/>
          <a:chExt cx="0" cy="0"/>
        </a:xfrm>
      </p:grpSpPr>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D597D461-3A27-4065-9E41-6CD8FD49463D}" type="datetime1">
              <a:rPr lang="fr-FR" smtClean="0"/>
              <a:t>23/03/2023</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052883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ite chapitre 1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47268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C4F74ECD-15C4-46DC-AC2F-DFC318D1E00D}" type="datetime1">
              <a:rPr lang="fr-FR" smtClean="0"/>
              <a:t>23/03/2023</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6"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4" name="Image 23">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7209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ite chapitre 1 / Texte + image">
    <p:bg>
      <p:bgPr>
        <a:solidFill>
          <a:schemeClr val="bg1"/>
        </a:solidFill>
        <a:effectLst/>
      </p:bgPr>
    </p:bg>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52A9780-68FE-454C-B070-FFA6F8D1EB3A}"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557125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ite chapitre 1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479106C3-4D10-4E39-A59B-7CFAFF698F7A}"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10736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trée de chap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81441"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t>
            </a:r>
            <a:fld id="{DB125FA9-0D04-4F40-AB50-01ECFE206B88}" type="slidenum">
              <a:rPr lang="fr-FR" smtClean="0"/>
              <a:pPr/>
              <a:t>‹N°›</a:t>
            </a:fld>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3" name="Espace réservé du texte 16"/>
          <p:cNvSpPr>
            <a:spLocks noGrp="1"/>
          </p:cNvSpPr>
          <p:nvPr>
            <p:ph type="body" sz="quarter" idx="13"/>
          </p:nvPr>
        </p:nvSpPr>
        <p:spPr>
          <a:xfrm>
            <a:off x="1573608" y="1081548"/>
            <a:ext cx="9595837"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2766938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ite Chapitre 2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23A1E7BA-B095-403D-8105-B7A7040AE010}" type="datetime1">
              <a:rPr lang="fr-FR" smtClean="0"/>
              <a:t>23/03/2023</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399903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ite chapitre 2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D773BC6-7565-4976-B327-002763DF6071}" type="datetime1">
              <a:rPr lang="fr-FR" smtClean="0"/>
              <a:t>23/03/2023</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24874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1" y="27662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a:t>Modifiez le style du titre</a:t>
            </a:r>
          </a:p>
        </p:txBody>
      </p:sp>
      <p:sp>
        <p:nvSpPr>
          <p:cNvPr id="9" name="Sous-titre 2"/>
          <p:cNvSpPr>
            <a:spLocks noGrp="1"/>
          </p:cNvSpPr>
          <p:nvPr>
            <p:ph type="subTitle" idx="1" hasCustomPrompt="1"/>
          </p:nvPr>
        </p:nvSpPr>
        <p:spPr>
          <a:xfrm>
            <a:off x="1" y="36599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 </a:t>
            </a:r>
          </a:p>
        </p:txBody>
      </p:sp>
    </p:spTree>
    <p:extLst>
      <p:ext uri="{BB962C8B-B14F-4D97-AF65-F5344CB8AC3E}">
        <p14:creationId xmlns:p14="http://schemas.microsoft.com/office/powerpoint/2010/main" val="281115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ite chapitre 2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41148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22FFAAA9-1AD1-4165-A450-996372481042}"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34364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ite chapitre 2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6FCD7B8A-FA45-4E81-A358-B3162D7409EC}"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8" name="Image 2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9" name="Image 28">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137871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trée de chapit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t>
            </a:r>
            <a:fld id="{DB125FA9-0D04-4F40-AB50-01ECFE206B88}" type="slidenum">
              <a:rPr lang="fr-FR" smtClean="0"/>
              <a:pPr/>
              <a:t>‹N°›</a:t>
            </a:fld>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3" name="Espace réservé du texte 16"/>
          <p:cNvSpPr>
            <a:spLocks noGrp="1"/>
          </p:cNvSpPr>
          <p:nvPr>
            <p:ph type="body" sz="quarter" idx="13"/>
          </p:nvPr>
        </p:nvSpPr>
        <p:spPr>
          <a:xfrm>
            <a:off x="1573608" y="1081548"/>
            <a:ext cx="10126023"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2303715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ite Chapitre 3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2383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E4E2ED7-A1E9-45B1-BD61-2136C489434B}" type="datetime1">
              <a:rPr lang="fr-FR" smtClean="0"/>
              <a:t>23/03/2023</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28981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ite chapitre 3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43946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7204D2F-EDFF-48D2-A246-03A320A09779}" type="datetime1">
              <a:rPr lang="fr-FR" smtClean="0"/>
              <a:t>23/03/2023</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272744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ite chapitre 3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A83C7A4-756C-40A0-B457-EC4292A10522}"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982741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ite chapitre 3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384757"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8A64E1D-8908-4D8C-A0EB-A74BE4A435A1}"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009047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trée de chapit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t>
            </a:r>
            <a:fld id="{DB125FA9-0D04-4F40-AB50-01ECFE206B88}" type="slidenum">
              <a:rPr lang="fr-FR" smtClean="0"/>
              <a:pPr/>
              <a:t>‹N°›</a:t>
            </a:fld>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4" name="Espace réservé du texte 16"/>
          <p:cNvSpPr>
            <a:spLocks noGrp="1"/>
          </p:cNvSpPr>
          <p:nvPr>
            <p:ph type="body" sz="quarter" idx="13"/>
          </p:nvPr>
        </p:nvSpPr>
        <p:spPr>
          <a:xfrm>
            <a:off x="1573608" y="1081548"/>
            <a:ext cx="10387336"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2916760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ite Chapitre 4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1D0D0435-486B-4393-BC19-EAB85C0BA050}" type="datetime1">
              <a:rPr lang="fr-FR" smtClean="0"/>
              <a:t>23/03/2023</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12370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ite chapitre 4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2383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B3AC866-A831-4F05-A1F2-728C7B7FC21A}" type="datetime1">
              <a:rPr lang="fr-FR" smtClean="0"/>
              <a:t>23/03/2023</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83096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20" y="6246809"/>
            <a:ext cx="41148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a:t>A modifier dans insertion &gt; Entête et pied (pour une modification sur toutes les diapos)</a:t>
            </a:r>
            <a:endParaRPr lang="fr-FR" dirty="0"/>
          </a:p>
        </p:txBody>
      </p:sp>
      <p:sp>
        <p:nvSpPr>
          <p:cNvPr id="7" name="Titre 1"/>
          <p:cNvSpPr>
            <a:spLocks noGrp="1"/>
          </p:cNvSpPr>
          <p:nvPr>
            <p:ph type="title" hasCustomPrompt="1"/>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Sommaire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D5EE914-AB19-40A4-9A73-FC857493A9B5}" type="datetime1">
              <a:rPr lang="fr-FR" smtClean="0"/>
              <a:t>23/03/2023</a:t>
            </a:fld>
            <a:endParaRPr lang="fr-FR" dirty="0"/>
          </a:p>
        </p:txBody>
      </p:sp>
      <p:sp>
        <p:nvSpPr>
          <p:cNvPr id="8"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1" name="Image 10">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2" name="Image 11">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07344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ite chapitre 4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4F5F3200-1380-48E2-B781-927F45FD3244}"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893671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ite chapitre 4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694662BB-110D-420E-A4E4-F5AF64C4C82B}" type="datetime1">
              <a:rPr lang="fr-FR" smtClean="0"/>
              <a:t>23/03/2023</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667366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0" y="25503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a:t>Modifiez le style du titre</a:t>
            </a:r>
          </a:p>
        </p:txBody>
      </p:sp>
      <p:sp>
        <p:nvSpPr>
          <p:cNvPr id="9" name="Sous-titre 2"/>
          <p:cNvSpPr>
            <a:spLocks noGrp="1"/>
          </p:cNvSpPr>
          <p:nvPr>
            <p:ph type="subTitle" idx="1" hasCustomPrompt="1"/>
          </p:nvPr>
        </p:nvSpPr>
        <p:spPr>
          <a:xfrm>
            <a:off x="0" y="34440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 </a:t>
            </a:r>
          </a:p>
        </p:txBody>
      </p:sp>
    </p:spTree>
    <p:extLst>
      <p:ext uri="{BB962C8B-B14F-4D97-AF65-F5344CB8AC3E}">
        <p14:creationId xmlns:p14="http://schemas.microsoft.com/office/powerpoint/2010/main" val="123870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8" name="Espace réservé du contenu 2"/>
          <p:cNvSpPr>
            <a:spLocks noGrp="1"/>
          </p:cNvSpPr>
          <p:nvPr>
            <p:ph idx="1"/>
          </p:nvPr>
        </p:nvSpPr>
        <p:spPr>
          <a:xfrm>
            <a:off x="1595120" y="1216024"/>
            <a:ext cx="10444480" cy="4792889"/>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A20CD85F-886C-4E45-BE0C-94BD960D7B45}" type="datetime1">
              <a:rPr lang="fr-FR" smtClean="0"/>
              <a:t>23/03/2023</a:t>
            </a:fld>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85237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31649"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t>23/03/2023</a:t>
            </a:fld>
            <a:endParaRPr lang="fr-FR" dirty="0"/>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6912076" y="1216025"/>
            <a:ext cx="5127523"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20587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onne + 1 imag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t>23/03/2023</a:t>
            </a:fld>
            <a:endParaRPr lang="fr-FR" dirty="0"/>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08528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6291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t>23/03/2023</a:t>
            </a:fld>
            <a:endParaRPr lang="fr-FR" dirty="0"/>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50806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a:t>A modifier dans insertion &gt; Entête et pied (pour une modification sur toutes les diapos)</a:t>
            </a:r>
            <a:endParaRPr lang="fr-FR" dirty="0"/>
          </a:p>
        </p:txBody>
      </p:sp>
      <p:sp>
        <p:nvSpPr>
          <p:cNvPr id="7" name="Titre 1"/>
          <p:cNvSpPr>
            <a:spLocks noGrp="1"/>
          </p:cNvSpPr>
          <p:nvPr>
            <p:ph type="title"/>
          </p:nvPr>
        </p:nvSpPr>
        <p:spPr>
          <a:xfrm>
            <a:off x="447164" y="298450"/>
            <a:ext cx="1132251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8" name="Espace réservé du contenu 2"/>
          <p:cNvSpPr>
            <a:spLocks noGrp="1"/>
          </p:cNvSpPr>
          <p:nvPr>
            <p:ph idx="1"/>
          </p:nvPr>
        </p:nvSpPr>
        <p:spPr>
          <a:xfrm>
            <a:off x="447164" y="1216024"/>
            <a:ext cx="11322510" cy="4792889"/>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A5600DB2-FDF8-498F-8671-84884F8CF1B7}" type="datetime1">
              <a:rPr lang="fr-FR" smtClean="0"/>
              <a:t>23/03/2023</a:t>
            </a:fld>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0765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onnes simplifi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31649"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a:t>A modifier dans insertion &gt; Entête et pied (pour une modification sur toutes les diapos)</a:t>
            </a:r>
          </a:p>
        </p:txBody>
      </p:sp>
      <p:sp>
        <p:nvSpPr>
          <p:cNvPr id="7" name="Titre 1"/>
          <p:cNvSpPr>
            <a:spLocks noGrp="1"/>
          </p:cNvSpPr>
          <p:nvPr>
            <p:ph type="title"/>
          </p:nvPr>
        </p:nvSpPr>
        <p:spPr>
          <a:xfrm>
            <a:off x="453894" y="298450"/>
            <a:ext cx="11502132"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a:t>Modifiez le style du titre</a:t>
            </a:r>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t>23/03/2023</a:t>
            </a:fld>
            <a:endParaRPr lang="fr-FR" dirty="0"/>
          </a:p>
        </p:txBody>
      </p:sp>
      <p:sp>
        <p:nvSpPr>
          <p:cNvPr id="15" name="Espace réservé du contenu 2"/>
          <p:cNvSpPr>
            <a:spLocks noGrp="1"/>
          </p:cNvSpPr>
          <p:nvPr>
            <p:ph idx="1"/>
          </p:nvPr>
        </p:nvSpPr>
        <p:spPr>
          <a:xfrm>
            <a:off x="453893" y="1216025"/>
            <a:ext cx="5317641"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p:cNvCxnSpPr/>
          <p:nvPr userDrawn="1"/>
        </p:nvCxnSpPr>
        <p:spPr>
          <a:xfrm flipV="1">
            <a:off x="6044733" y="1161093"/>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6331290" y="1216025"/>
            <a:ext cx="5708309"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9144615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8ECD4-7605-47D2-86F5-4EDD11D1EC0A}" type="datetime1">
              <a:rPr lang="fr-FR" smtClean="0"/>
              <a:t>23/03/2023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 modifier dans insertion &gt; Entête et pied (pour une modification sur toutes les diapos)</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9D8F-F0DC-4DB0-A573-7D131382A1A8}" type="slidenum">
              <a:rPr lang="fr-FR" smtClean="0"/>
              <a:t>‹N°›</a:t>
            </a:fld>
            <a:endParaRPr lang="fr-FR"/>
          </a:p>
        </p:txBody>
      </p:sp>
    </p:spTree>
    <p:extLst>
      <p:ext uri="{BB962C8B-B14F-4D97-AF65-F5344CB8AC3E}">
        <p14:creationId xmlns:p14="http://schemas.microsoft.com/office/powerpoint/2010/main" val="5827502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4" r:id="rId3"/>
    <p:sldLayoutId id="2147483650" r:id="rId4"/>
    <p:sldLayoutId id="2147483661" r:id="rId5"/>
    <p:sldLayoutId id="2147483662" r:id="rId6"/>
    <p:sldLayoutId id="2147483664" r:id="rId7"/>
    <p:sldLayoutId id="2147483685" r:id="rId8"/>
    <p:sldLayoutId id="2147483686" r:id="rId9"/>
    <p:sldLayoutId id="2147483687" r:id="rId10"/>
    <p:sldLayoutId id="2147483688" r:id="rId11"/>
    <p:sldLayoutId id="2147483663" r:id="rId12"/>
    <p:sldLayoutId id="2147483668" r:id="rId13"/>
    <p:sldLayoutId id="2147483669" r:id="rId14"/>
    <p:sldLayoutId id="2147483670" r:id="rId15"/>
    <p:sldLayoutId id="2147483671" r:id="rId16"/>
    <p:sldLayoutId id="2147483665" r:id="rId17"/>
    <p:sldLayoutId id="2147483672" r:id="rId18"/>
    <p:sldLayoutId id="2147483673" r:id="rId19"/>
    <p:sldLayoutId id="2147483674" r:id="rId20"/>
    <p:sldLayoutId id="2147483675" r:id="rId21"/>
    <p:sldLayoutId id="2147483666" r:id="rId22"/>
    <p:sldLayoutId id="2147483676" r:id="rId23"/>
    <p:sldLayoutId id="2147483677" r:id="rId24"/>
    <p:sldLayoutId id="2147483678" r:id="rId25"/>
    <p:sldLayoutId id="2147483679" r:id="rId26"/>
    <p:sldLayoutId id="2147483667" r:id="rId27"/>
    <p:sldLayoutId id="2147483680" r:id="rId28"/>
    <p:sldLayoutId id="2147483681" r:id="rId29"/>
    <p:sldLayoutId id="2147483682" r:id="rId30"/>
    <p:sldLayoutId id="2147483683" r:id="rId31"/>
    <p:sldLayoutId id="2147483689" r:id="rId3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YS1gEx2Selc&amp;" TargetMode="Externa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hyperlink" Target="https://www.inrs.fr/publications/hst/veille-et-prospective.html" TargetMode="External"/><Relationship Id="rId2" Type="http://schemas.openxmlformats.org/officeDocument/2006/relationships/hyperlink" Target="https://www.inrs.fr/inrs/prospective-quel-travail-demain.html" TargetMode="Externa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186/s40309-022-00197-4" TargetMode="External"/><Relationship Id="rId2" Type="http://schemas.openxmlformats.org/officeDocument/2006/relationships/hyperlink" Target="https://doi.org/10.1016/j.jsr.2021.03.009" TargetMode="External"/><Relationship Id="rId1" Type="http://schemas.openxmlformats.org/officeDocument/2006/relationships/slideLayout" Target="../slideLayouts/slideLayout23.xml"/><Relationship Id="rId4" Type="http://schemas.openxmlformats.org/officeDocument/2006/relationships/hyperlink" Target="https://doi.org/10.1186/s40309-020-00168-7"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user/INRSFrance"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hyperlink" Target="http://www.inrs.fr/" TargetMode="External"/><Relationship Id="rId5" Type="http://schemas.openxmlformats.org/officeDocument/2006/relationships/hyperlink" Target="https://www.linkedin.com/company/2916825?trk=vsrp_companies_res_name&amp;trkInfo=VSRPsearchId:4243030561452265230718,VSRPtargetId:2916825,VSRPcmpt:primary" TargetMode="External"/><Relationship Id="rId4" Type="http://schemas.openxmlformats.org/officeDocument/2006/relationships/hyperlink" Target="https://twitter.com/INRSfra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 y="1946787"/>
            <a:ext cx="12199814" cy="1557147"/>
          </a:xfrm>
        </p:spPr>
        <p:txBody>
          <a:bodyPr>
            <a:normAutofit/>
          </a:bodyPr>
          <a:lstStyle/>
          <a:p>
            <a:r>
              <a:rPr lang="fr-FR" dirty="0"/>
              <a:t>Transformations du travail et enjeux de santé et sécurité</a:t>
            </a:r>
            <a:endParaRPr lang="fr-FR" i="1" dirty="0"/>
          </a:p>
        </p:txBody>
      </p:sp>
      <p:sp>
        <p:nvSpPr>
          <p:cNvPr id="5" name="Sous-titre 4"/>
          <p:cNvSpPr>
            <a:spLocks noGrp="1"/>
          </p:cNvSpPr>
          <p:nvPr>
            <p:ph type="subTitle" idx="1"/>
          </p:nvPr>
        </p:nvSpPr>
        <p:spPr>
          <a:xfrm>
            <a:off x="100290" y="4554302"/>
            <a:ext cx="12199814" cy="719722"/>
          </a:xfrm>
        </p:spPr>
        <p:txBody>
          <a:bodyPr>
            <a:normAutofit fontScale="92500" lnSpcReduction="20000"/>
          </a:bodyPr>
          <a:lstStyle/>
          <a:p>
            <a:r>
              <a:rPr lang="fr-FR" dirty="0"/>
              <a:t>Michel </a:t>
            </a:r>
            <a:r>
              <a:rPr lang="fr-FR" dirty="0" err="1"/>
              <a:t>Héry</a:t>
            </a:r>
            <a:r>
              <a:rPr lang="fr-FR" dirty="0"/>
              <a:t>, Marc </a:t>
            </a:r>
            <a:r>
              <a:rPr lang="fr-FR" dirty="0" err="1"/>
              <a:t>Malenfer</a:t>
            </a:r>
            <a:r>
              <a:rPr lang="fr-FR" dirty="0"/>
              <a:t>, INRS</a:t>
            </a:r>
          </a:p>
          <a:p>
            <a:r>
              <a:rPr lang="fr-FR" dirty="0"/>
              <a:t>Toulouse 24 mars 2023 </a:t>
            </a:r>
          </a:p>
        </p:txBody>
      </p:sp>
    </p:spTree>
    <p:extLst>
      <p:ext uri="{BB962C8B-B14F-4D97-AF65-F5344CB8AC3E}">
        <p14:creationId xmlns:p14="http://schemas.microsoft.com/office/powerpoint/2010/main" val="218842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6BB1436-EC99-25F4-3974-9A6D5F645B03}"/>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2F938F06-A82C-907F-7D13-540A0CE6AC13}"/>
              </a:ext>
            </a:extLst>
          </p:cNvPr>
          <p:cNvSpPr>
            <a:spLocks noGrp="1"/>
          </p:cNvSpPr>
          <p:nvPr>
            <p:ph type="title"/>
          </p:nvPr>
        </p:nvSpPr>
        <p:spPr/>
        <p:txBody>
          <a:bodyPr>
            <a:normAutofit fontScale="90000"/>
          </a:bodyPr>
          <a:lstStyle/>
          <a:p>
            <a:r>
              <a:rPr lang="fr-FR" dirty="0"/>
              <a:t>Les robots permettent de diminuer le temps de déplacement des travailleurs </a:t>
            </a:r>
          </a:p>
        </p:txBody>
      </p:sp>
      <p:sp>
        <p:nvSpPr>
          <p:cNvPr id="4" name="Espace réservé de la date 3">
            <a:extLst>
              <a:ext uri="{FF2B5EF4-FFF2-40B4-BE49-F238E27FC236}">
                <a16:creationId xmlns:a16="http://schemas.microsoft.com/office/drawing/2014/main" id="{FE8802B9-9F28-81A6-7BD6-BAFB5BD40BEB}"/>
              </a:ext>
            </a:extLst>
          </p:cNvPr>
          <p:cNvSpPr>
            <a:spLocks noGrp="1"/>
          </p:cNvSpPr>
          <p:nvPr>
            <p:ph type="dt" sz="half" idx="10"/>
          </p:nvPr>
        </p:nvSpPr>
        <p:spPr/>
        <p:txBody>
          <a:bodyPr/>
          <a:lstStyle/>
          <a:p>
            <a:fld id="{22FFAAA9-1AD1-4165-A450-996372481042}" type="datetime1">
              <a:rPr lang="fr-FR" smtClean="0"/>
              <a:t>23/03/2023</a:t>
            </a:fld>
            <a:endParaRPr lang="fr-FR" dirty="0"/>
          </a:p>
        </p:txBody>
      </p:sp>
      <p:sp>
        <p:nvSpPr>
          <p:cNvPr id="6" name="Espace réservé du contenu 5">
            <a:extLst>
              <a:ext uri="{FF2B5EF4-FFF2-40B4-BE49-F238E27FC236}">
                <a16:creationId xmlns:a16="http://schemas.microsoft.com/office/drawing/2014/main" id="{4C8C19FF-6192-86AC-62E7-FD3CEF243CE3}"/>
              </a:ext>
            </a:extLst>
          </p:cNvPr>
          <p:cNvSpPr>
            <a:spLocks noGrp="1"/>
          </p:cNvSpPr>
          <p:nvPr>
            <p:ph idx="1"/>
          </p:nvPr>
        </p:nvSpPr>
        <p:spPr/>
        <p:txBody>
          <a:bodyPr/>
          <a:lstStyle/>
          <a:p>
            <a:r>
              <a:rPr lang="fr-FR" dirty="0"/>
              <a:t>Au lieu de se déplacer dans les entrepôts, les travailleurs sont à poste fixe : leur tâche consiste à saisir et scanner les marchandises à mettre dans les colis.</a:t>
            </a:r>
          </a:p>
          <a:p>
            <a:r>
              <a:rPr lang="fr-FR" dirty="0"/>
              <a:t>Les tâches de picking passent de 100 à 400 items par heure.</a:t>
            </a:r>
          </a:p>
          <a:p>
            <a:r>
              <a:rPr lang="fr-FR" dirty="0"/>
              <a:t>Les conséquences sur la sinistralité sont immédiates</a:t>
            </a:r>
          </a:p>
        </p:txBody>
      </p:sp>
      <p:pic>
        <p:nvPicPr>
          <p:cNvPr id="8" name="Image 7">
            <a:extLst>
              <a:ext uri="{FF2B5EF4-FFF2-40B4-BE49-F238E27FC236}">
                <a16:creationId xmlns:a16="http://schemas.microsoft.com/office/drawing/2014/main" id="{DC5D7777-D9E0-6A31-17CB-DA1B3E1E6C6E}"/>
              </a:ext>
            </a:extLst>
          </p:cNvPr>
          <p:cNvPicPr>
            <a:picLocks noChangeAspect="1"/>
          </p:cNvPicPr>
          <p:nvPr/>
        </p:nvPicPr>
        <p:blipFill>
          <a:blip r:embed="rId2"/>
          <a:stretch>
            <a:fillRect/>
          </a:stretch>
        </p:blipFill>
        <p:spPr>
          <a:xfrm>
            <a:off x="6331974" y="583247"/>
            <a:ext cx="2834886" cy="4762913"/>
          </a:xfrm>
          <a:prstGeom prst="rect">
            <a:avLst/>
          </a:prstGeom>
        </p:spPr>
      </p:pic>
      <p:sp>
        <p:nvSpPr>
          <p:cNvPr id="16" name="Espace réservé pour une image  15">
            <a:extLst>
              <a:ext uri="{FF2B5EF4-FFF2-40B4-BE49-F238E27FC236}">
                <a16:creationId xmlns:a16="http://schemas.microsoft.com/office/drawing/2014/main" id="{D1F62664-B0F0-F437-9E80-D38F73477123}"/>
              </a:ext>
            </a:extLst>
          </p:cNvPr>
          <p:cNvSpPr>
            <a:spLocks noGrp="1"/>
          </p:cNvSpPr>
          <p:nvPr>
            <p:ph type="pic" sz="quarter" idx="12"/>
          </p:nvPr>
        </p:nvSpPr>
        <p:spPr>
          <a:xfrm>
            <a:off x="6482082" y="904239"/>
            <a:ext cx="2905224" cy="5370514"/>
          </a:xfrm>
        </p:spPr>
      </p:sp>
      <p:pic>
        <p:nvPicPr>
          <p:cNvPr id="18" name="Image 17">
            <a:extLst>
              <a:ext uri="{FF2B5EF4-FFF2-40B4-BE49-F238E27FC236}">
                <a16:creationId xmlns:a16="http://schemas.microsoft.com/office/drawing/2014/main" id="{97F96C61-2A96-2B94-E7BE-DD7C03057D2C}"/>
              </a:ext>
            </a:extLst>
          </p:cNvPr>
          <p:cNvPicPr>
            <a:picLocks noChangeAspect="1"/>
          </p:cNvPicPr>
          <p:nvPr/>
        </p:nvPicPr>
        <p:blipFill>
          <a:blip r:embed="rId3"/>
          <a:stretch>
            <a:fillRect/>
          </a:stretch>
        </p:blipFill>
        <p:spPr>
          <a:xfrm>
            <a:off x="9634054" y="1804867"/>
            <a:ext cx="2322872" cy="4333800"/>
          </a:xfrm>
          <a:prstGeom prst="rect">
            <a:avLst/>
          </a:prstGeom>
        </p:spPr>
      </p:pic>
      <p:sp>
        <p:nvSpPr>
          <p:cNvPr id="19" name="Flèche : droite 18">
            <a:extLst>
              <a:ext uri="{FF2B5EF4-FFF2-40B4-BE49-F238E27FC236}">
                <a16:creationId xmlns:a16="http://schemas.microsoft.com/office/drawing/2014/main" id="{0E3480C7-0757-DE47-57AF-71058B9E67B6}"/>
              </a:ext>
            </a:extLst>
          </p:cNvPr>
          <p:cNvSpPr/>
          <p:nvPr/>
        </p:nvSpPr>
        <p:spPr>
          <a:xfrm>
            <a:off x="2381459" y="5004079"/>
            <a:ext cx="369662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531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5899A9B-4270-0F61-D4A0-F8A93D3B52FE}"/>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40DED3B3-4404-2B61-6ED6-F228D0FDCC11}"/>
              </a:ext>
            </a:extLst>
          </p:cNvPr>
          <p:cNvSpPr>
            <a:spLocks noGrp="1"/>
          </p:cNvSpPr>
          <p:nvPr>
            <p:ph type="title"/>
          </p:nvPr>
        </p:nvSpPr>
        <p:spPr/>
        <p:txBody>
          <a:bodyPr>
            <a:normAutofit fontScale="90000"/>
          </a:bodyPr>
          <a:lstStyle/>
          <a:p>
            <a:r>
              <a:rPr lang="fr-FR" dirty="0"/>
              <a:t>Adapter le poste de travail au travailleur… ou adapter la médecine du travail aux maux du travail ?</a:t>
            </a:r>
          </a:p>
        </p:txBody>
      </p:sp>
      <p:sp>
        <p:nvSpPr>
          <p:cNvPr id="4" name="Espace réservé de la date 3">
            <a:extLst>
              <a:ext uri="{FF2B5EF4-FFF2-40B4-BE49-F238E27FC236}">
                <a16:creationId xmlns:a16="http://schemas.microsoft.com/office/drawing/2014/main" id="{7CCFC02F-E87D-9BF2-775B-08D279556A06}"/>
              </a:ext>
            </a:extLst>
          </p:cNvPr>
          <p:cNvSpPr>
            <a:spLocks noGrp="1"/>
          </p:cNvSpPr>
          <p:nvPr>
            <p:ph type="dt" sz="half" idx="10"/>
          </p:nvPr>
        </p:nvSpPr>
        <p:spPr/>
        <p:txBody>
          <a:bodyPr/>
          <a:lstStyle/>
          <a:p>
            <a:fld id="{22FFAAA9-1AD1-4165-A450-996372481042}" type="datetime1">
              <a:rPr lang="fr-FR" smtClean="0"/>
              <a:t>23/03/2023</a:t>
            </a:fld>
            <a:endParaRPr lang="fr-FR" dirty="0"/>
          </a:p>
        </p:txBody>
      </p:sp>
      <p:sp>
        <p:nvSpPr>
          <p:cNvPr id="6" name="Espace réservé du contenu 5">
            <a:extLst>
              <a:ext uri="{FF2B5EF4-FFF2-40B4-BE49-F238E27FC236}">
                <a16:creationId xmlns:a16="http://schemas.microsoft.com/office/drawing/2014/main" id="{9F9510DF-B81F-51EB-6B9F-991E32AF4AEA}"/>
              </a:ext>
            </a:extLst>
          </p:cNvPr>
          <p:cNvSpPr>
            <a:spLocks noGrp="1"/>
          </p:cNvSpPr>
          <p:nvPr>
            <p:ph idx="1"/>
          </p:nvPr>
        </p:nvSpPr>
        <p:spPr/>
        <p:txBody>
          <a:bodyPr/>
          <a:lstStyle/>
          <a:p>
            <a:r>
              <a:rPr lang="fr-FR" dirty="0"/>
              <a:t>Il existe des « cliniques du travail » dans les entrepôts Amazon où les médecins peuvent prescrire des médicaments, des jours d’arrêt, des traitements physiques ou des restrictions d’activité. </a:t>
            </a:r>
          </a:p>
          <a:p>
            <a:r>
              <a:rPr lang="fr-FR" dirty="0"/>
              <a:t>Il suffit juste de savoir choisir le bon prestataire pour que les choses s’arrangent</a:t>
            </a:r>
          </a:p>
          <a:p>
            <a:pPr marL="0" indent="0">
              <a:buNone/>
            </a:pPr>
            <a:endParaRPr lang="fr-FR" dirty="0"/>
          </a:p>
        </p:txBody>
      </p:sp>
      <p:sp>
        <p:nvSpPr>
          <p:cNvPr id="7" name="Espace réservé du contenu 6">
            <a:extLst>
              <a:ext uri="{FF2B5EF4-FFF2-40B4-BE49-F238E27FC236}">
                <a16:creationId xmlns:a16="http://schemas.microsoft.com/office/drawing/2014/main" id="{775298AA-9E29-5157-EA77-08F60A512E4F}"/>
              </a:ext>
            </a:extLst>
          </p:cNvPr>
          <p:cNvSpPr>
            <a:spLocks noGrp="1"/>
          </p:cNvSpPr>
          <p:nvPr>
            <p:ph idx="12"/>
          </p:nvPr>
        </p:nvSpPr>
        <p:spPr/>
        <p:txBody>
          <a:bodyPr/>
          <a:lstStyle/>
          <a:p>
            <a:endParaRPr lang="fr-FR" dirty="0"/>
          </a:p>
          <a:p>
            <a:endParaRPr lang="fr-FR" dirty="0"/>
          </a:p>
          <a:p>
            <a:r>
              <a:rPr lang="fr-FR" dirty="0"/>
              <a:t>Ces cliniques fonctionnent sous le contrôle de l’OSHA et certaines prescriptions doivent être signalées à l’administration.</a:t>
            </a:r>
          </a:p>
        </p:txBody>
      </p:sp>
      <p:pic>
        <p:nvPicPr>
          <p:cNvPr id="9" name="Image 8">
            <a:extLst>
              <a:ext uri="{FF2B5EF4-FFF2-40B4-BE49-F238E27FC236}">
                <a16:creationId xmlns:a16="http://schemas.microsoft.com/office/drawing/2014/main" id="{3E046DAA-891F-2A34-AA52-55468153FF79}"/>
              </a:ext>
            </a:extLst>
          </p:cNvPr>
          <p:cNvPicPr>
            <a:picLocks noChangeAspect="1"/>
          </p:cNvPicPr>
          <p:nvPr/>
        </p:nvPicPr>
        <p:blipFill>
          <a:blip r:embed="rId2"/>
          <a:stretch>
            <a:fillRect/>
          </a:stretch>
        </p:blipFill>
        <p:spPr>
          <a:xfrm>
            <a:off x="2125636" y="4783015"/>
            <a:ext cx="7940728" cy="1518725"/>
          </a:xfrm>
          <a:prstGeom prst="rect">
            <a:avLst/>
          </a:prstGeom>
        </p:spPr>
      </p:pic>
      <p:sp>
        <p:nvSpPr>
          <p:cNvPr id="10" name="Flèche : virage 9">
            <a:extLst>
              <a:ext uri="{FF2B5EF4-FFF2-40B4-BE49-F238E27FC236}">
                <a16:creationId xmlns:a16="http://schemas.microsoft.com/office/drawing/2014/main" id="{C0813D7D-F0D9-A35B-10B5-A76070DBA4DE}"/>
              </a:ext>
            </a:extLst>
          </p:cNvPr>
          <p:cNvSpPr/>
          <p:nvPr/>
        </p:nvSpPr>
        <p:spPr>
          <a:xfrm rot="5400000">
            <a:off x="6722212" y="3436744"/>
            <a:ext cx="967971" cy="22203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0365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1F79EF8-0CE1-A1B8-450E-04C0F3A0E470}"/>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9" name="Titre 8">
            <a:extLst>
              <a:ext uri="{FF2B5EF4-FFF2-40B4-BE49-F238E27FC236}">
                <a16:creationId xmlns:a16="http://schemas.microsoft.com/office/drawing/2014/main" id="{BC92D8B8-8D15-5ACE-B8C6-6C078E729943}"/>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1B394C79-66A1-38B6-F458-2139CED49ED8}"/>
              </a:ext>
            </a:extLst>
          </p:cNvPr>
          <p:cNvSpPr>
            <a:spLocks noGrp="1"/>
          </p:cNvSpPr>
          <p:nvPr>
            <p:ph type="dt" sz="half" idx="10"/>
          </p:nvPr>
        </p:nvSpPr>
        <p:spPr/>
        <p:txBody>
          <a:bodyPr/>
          <a:lstStyle/>
          <a:p>
            <a:fld id="{505B1ECA-2121-4420-8373-D51260F33545}" type="datetime1">
              <a:rPr lang="fr-FR" smtClean="0"/>
              <a:t>23/03/2023</a:t>
            </a:fld>
            <a:endParaRPr lang="fr-FR" dirty="0"/>
          </a:p>
        </p:txBody>
      </p:sp>
      <p:sp>
        <p:nvSpPr>
          <p:cNvPr id="10" name="Espace réservé du contenu 9">
            <a:extLst>
              <a:ext uri="{FF2B5EF4-FFF2-40B4-BE49-F238E27FC236}">
                <a16:creationId xmlns:a16="http://schemas.microsoft.com/office/drawing/2014/main" id="{2C87D1C9-A92C-9FC0-40B3-209A04657BE6}"/>
              </a:ext>
            </a:extLst>
          </p:cNvPr>
          <p:cNvSpPr>
            <a:spLocks noGrp="1"/>
          </p:cNvSpPr>
          <p:nvPr>
            <p:ph idx="1"/>
          </p:nvPr>
        </p:nvSpPr>
        <p:spPr/>
        <p:txBody>
          <a:bodyPr>
            <a:normAutofit/>
          </a:bodyPr>
          <a:lstStyle/>
          <a:p>
            <a:endParaRPr lang="en-US" sz="4400" dirty="0"/>
          </a:p>
          <a:p>
            <a:pPr marL="0" indent="0">
              <a:buNone/>
            </a:pPr>
            <a:r>
              <a:rPr lang="en-US" sz="4800" i="1" dirty="0"/>
              <a:t>“We vastly underestimated the effects it was going to have on our associates”  </a:t>
            </a:r>
            <a:r>
              <a:rPr lang="en-US" sz="4800" dirty="0"/>
              <a:t>(cadre </a:t>
            </a:r>
            <a:r>
              <a:rPr lang="en-US" sz="4800" dirty="0" err="1"/>
              <a:t>dirigeant</a:t>
            </a:r>
            <a:r>
              <a:rPr lang="en-US" sz="4800" dirty="0"/>
              <a:t> </a:t>
            </a:r>
            <a:r>
              <a:rPr lang="en-US" sz="4800" dirty="0" err="1"/>
              <a:t>d’Amazon</a:t>
            </a:r>
            <a:r>
              <a:rPr lang="en-US" sz="4800" dirty="0"/>
              <a:t>)</a:t>
            </a:r>
            <a:endParaRPr lang="fr-FR" sz="4800" dirty="0"/>
          </a:p>
        </p:txBody>
      </p:sp>
      <p:sp>
        <p:nvSpPr>
          <p:cNvPr id="8" name="ZoneTexte 7">
            <a:extLst>
              <a:ext uri="{FF2B5EF4-FFF2-40B4-BE49-F238E27FC236}">
                <a16:creationId xmlns:a16="http://schemas.microsoft.com/office/drawing/2014/main" id="{FC81DF50-5D59-D09C-6E40-FBAB67F4586C}"/>
              </a:ext>
            </a:extLst>
          </p:cNvPr>
          <p:cNvSpPr txBox="1"/>
          <p:nvPr/>
        </p:nvSpPr>
        <p:spPr>
          <a:xfrm>
            <a:off x="1889090" y="3108347"/>
            <a:ext cx="9535886" cy="369332"/>
          </a:xfrm>
          <a:prstGeom prst="rect">
            <a:avLst/>
          </a:prstGeom>
          <a:noFill/>
        </p:spPr>
        <p:txBody>
          <a:bodyPr wrap="square">
            <a:spAutoFit/>
          </a:bodyPr>
          <a:lstStyle/>
          <a:p>
            <a:r>
              <a:rPr lang="en-US" dirty="0"/>
              <a:t>“</a:t>
            </a:r>
            <a:endParaRPr lang="en-US" sz="4000" dirty="0"/>
          </a:p>
        </p:txBody>
      </p:sp>
    </p:spTree>
    <p:extLst>
      <p:ext uri="{BB962C8B-B14F-4D97-AF65-F5344CB8AC3E}">
        <p14:creationId xmlns:p14="http://schemas.microsoft.com/office/powerpoint/2010/main" val="132985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robotisation mal maîtrisée : le cas Tesla</a:t>
            </a:r>
          </a:p>
        </p:txBody>
      </p:sp>
      <p:sp>
        <p:nvSpPr>
          <p:cNvPr id="3" name="Espace réservé de la date 2"/>
          <p:cNvSpPr>
            <a:spLocks noGrp="1"/>
          </p:cNvSpPr>
          <p:nvPr>
            <p:ph type="dt" sz="half" idx="10"/>
          </p:nvPr>
        </p:nvSpPr>
        <p:spPr/>
        <p:txBody>
          <a:bodyPr/>
          <a:lstStyle/>
          <a:p>
            <a:fld id="{069F4428-2282-4A5F-A2EF-4244CC0D46AE}" type="datetime1">
              <a:rPr lang="fr-FR" smtClean="0">
                <a:solidFill>
                  <a:prstClr val="black">
                    <a:tint val="75000"/>
                  </a:prstClr>
                </a:solidFill>
              </a:rPr>
              <a:pPr/>
              <a:t>23/03/2023</a:t>
            </a:fld>
            <a:endParaRPr lang="fr-FR" dirty="0">
              <a:solidFill>
                <a:prstClr val="black">
                  <a:tint val="75000"/>
                </a:prstClr>
              </a:solidFill>
            </a:endParaRPr>
          </a:p>
        </p:txBody>
      </p:sp>
      <p:sp>
        <p:nvSpPr>
          <p:cNvPr id="4" name="Espace réservé du contenu 3"/>
          <p:cNvSpPr>
            <a:spLocks noGrp="1"/>
          </p:cNvSpPr>
          <p:nvPr>
            <p:ph idx="1"/>
          </p:nvPr>
        </p:nvSpPr>
        <p:spPr>
          <a:xfrm>
            <a:off x="1595120" y="1216024"/>
            <a:ext cx="4758485" cy="4792889"/>
          </a:xfrm>
        </p:spPr>
        <p:txBody>
          <a:bodyPr/>
          <a:lstStyle/>
          <a:p>
            <a:r>
              <a:rPr lang="fr-FR" dirty="0"/>
              <a:t>Deux chaînes de montage entièrement robotisées prévues initialement</a:t>
            </a:r>
          </a:p>
          <a:p>
            <a:r>
              <a:rPr lang="fr-FR" dirty="0"/>
              <a:t>Devant le retard dans la production, nécessité d’en mettre en place une troisième qui associe hommes et machines</a:t>
            </a:r>
          </a:p>
          <a:p>
            <a:r>
              <a:rPr lang="fr-FR" dirty="0"/>
              <a:t>Conçue avec des machines récupérées : défauts dans la conception d’ensemble</a:t>
            </a:r>
          </a:p>
        </p:txBody>
      </p:sp>
      <p:sp>
        <p:nvSpPr>
          <p:cNvPr id="5" name="Espace réservé du contenu 4"/>
          <p:cNvSpPr>
            <a:spLocks noGrp="1"/>
          </p:cNvSpPr>
          <p:nvPr>
            <p:ph idx="4294967295"/>
          </p:nvPr>
        </p:nvSpPr>
        <p:spPr>
          <a:xfrm>
            <a:off x="7064375" y="1216025"/>
            <a:ext cx="5127625" cy="4737100"/>
          </a:xfrm>
        </p:spPr>
        <p:txBody>
          <a:bodyPr>
            <a:normAutofit/>
          </a:bodyPr>
          <a:lstStyle/>
          <a:p>
            <a:r>
              <a:rPr lang="fr-FR" sz="2400" dirty="0">
                <a:latin typeface="Tahoma" panose="020B0604030504040204" pitchFamily="34" charset="0"/>
                <a:ea typeface="Tahoma" panose="020B0604030504040204" pitchFamily="34" charset="0"/>
                <a:cs typeface="Tahoma" panose="020B0604030504040204" pitchFamily="34" charset="0"/>
              </a:rPr>
              <a:t>La nouvelle chaîne fait des travailleurs les supplétifs des robots :</a:t>
            </a:r>
          </a:p>
          <a:p>
            <a:pPr lvl="1"/>
            <a:r>
              <a:rPr lang="fr-FR" sz="2000" dirty="0">
                <a:latin typeface="Tahoma" panose="020B0604030504040204" pitchFamily="34" charset="0"/>
                <a:ea typeface="Tahoma" panose="020B0604030504040204" pitchFamily="34" charset="0"/>
                <a:cs typeface="Tahoma" panose="020B0604030504040204" pitchFamily="34" charset="0"/>
              </a:rPr>
              <a:t>Explosion des accidents du travail</a:t>
            </a:r>
          </a:p>
          <a:p>
            <a:pPr lvl="1"/>
            <a:r>
              <a:rPr lang="fr-FR" sz="2000" dirty="0">
                <a:latin typeface="Tahoma" panose="020B0604030504040204" pitchFamily="34" charset="0"/>
                <a:ea typeface="Tahoma" panose="020B0604030504040204" pitchFamily="34" charset="0"/>
                <a:cs typeface="Tahoma" panose="020B0604030504040204" pitchFamily="34" charset="0"/>
              </a:rPr>
              <a:t>Travailleurs exposés à des isocyanates à des postes de collage précédemment automatisés et sans ventilation</a:t>
            </a:r>
          </a:p>
          <a:p>
            <a:pPr lvl="1"/>
            <a:r>
              <a:rPr lang="fr-FR" sz="2000" dirty="0">
                <a:latin typeface="Tahoma" panose="020B0604030504040204" pitchFamily="34" charset="0"/>
                <a:ea typeface="Tahoma" panose="020B0604030504040204" pitchFamily="34" charset="0"/>
                <a:cs typeface="Tahoma" panose="020B0604030504040204" pitchFamily="34" charset="0"/>
              </a:rPr>
              <a:t>Etc.</a:t>
            </a:r>
          </a:p>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“Yes, excessive automation at Tesla was a mistake. To be precise, my mistake. Humans are underrated.” (Elon Musk)</a:t>
            </a:r>
            <a:endParaRPr lang="fr-FR"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2856" y="4885178"/>
            <a:ext cx="2479821" cy="167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15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Agro alimentaire : une </a:t>
            </a:r>
            <a:r>
              <a:rPr lang="fr-FR" dirty="0" err="1"/>
              <a:t>cobotisation</a:t>
            </a:r>
            <a:r>
              <a:rPr lang="fr-FR" dirty="0"/>
              <a:t> au service des conditions de travail</a:t>
            </a:r>
          </a:p>
        </p:txBody>
      </p:sp>
      <p:sp>
        <p:nvSpPr>
          <p:cNvPr id="3" name="Espace réservé de la date 2"/>
          <p:cNvSpPr>
            <a:spLocks noGrp="1"/>
          </p:cNvSpPr>
          <p:nvPr>
            <p:ph type="dt" sz="half" idx="10"/>
          </p:nvPr>
        </p:nvSpPr>
        <p:spPr/>
        <p:txBody>
          <a:bodyPr/>
          <a:lstStyle/>
          <a:p>
            <a:fld id="{B95F4079-0BF8-4C62-BA0A-AD171695DF03}" type="datetime1">
              <a:rPr lang="fr-FR" smtClean="0">
                <a:solidFill>
                  <a:prstClr val="black">
                    <a:tint val="75000"/>
                  </a:prstClr>
                </a:solidFill>
              </a:rPr>
              <a:pPr/>
              <a:t>23/03/2023</a:t>
            </a:fld>
            <a:endParaRPr lang="fr-FR" dirty="0">
              <a:solidFill>
                <a:prstClr val="black">
                  <a:tint val="75000"/>
                </a:prstClr>
              </a:solidFill>
            </a:endParaRPr>
          </a:p>
        </p:txBody>
      </p:sp>
      <p:sp>
        <p:nvSpPr>
          <p:cNvPr id="5" name="Espace réservé du contenu 4"/>
          <p:cNvSpPr>
            <a:spLocks noGrp="1"/>
          </p:cNvSpPr>
          <p:nvPr>
            <p:ph idx="1"/>
          </p:nvPr>
        </p:nvSpPr>
        <p:spPr>
          <a:xfrm>
            <a:off x="1595120" y="1216024"/>
            <a:ext cx="6615430" cy="4860311"/>
          </a:xfrm>
        </p:spPr>
        <p:txBody>
          <a:bodyPr>
            <a:normAutofit/>
          </a:bodyPr>
          <a:lstStyle/>
          <a:p>
            <a:r>
              <a:rPr lang="fr-FR" dirty="0"/>
              <a:t>Diminue la charge physique et évite les postures contraignantes</a:t>
            </a:r>
          </a:p>
          <a:p>
            <a:r>
              <a:rPr lang="fr-FR" dirty="0"/>
              <a:t>Favorise l’</a:t>
            </a:r>
            <a:r>
              <a:rPr lang="fr-FR" dirty="0" err="1"/>
              <a:t>inclusivité</a:t>
            </a:r>
            <a:r>
              <a:rPr lang="fr-FR" dirty="0"/>
              <a:t> : diminue de façon drastique la force à exercer pour les manipulations</a:t>
            </a:r>
          </a:p>
          <a:p>
            <a:r>
              <a:rPr lang="fr-FR" dirty="0"/>
              <a:t>Conçue sans augmentation des cadences et sans suppression de postes, mais a augmenté la productivité</a:t>
            </a:r>
          </a:p>
          <a:p>
            <a:r>
              <a:rPr lang="fr-FR" dirty="0"/>
              <a:t>Dans une industrie très concurrentielle et aux marges unitaires très faibles</a:t>
            </a:r>
          </a:p>
          <a:p>
            <a:r>
              <a:rPr lang="fr-FR" dirty="0">
                <a:hlinkClick r:id="rId2"/>
              </a:rPr>
              <a:t>https://www.youtube.com/watch?v=YS1gEx2Selc&amp;</a:t>
            </a:r>
            <a:r>
              <a:rPr lang="fr-FR" dirty="0"/>
              <a:t> </a:t>
            </a:r>
          </a:p>
        </p:txBody>
      </p:sp>
      <p:pic>
        <p:nvPicPr>
          <p:cNvPr id="7" name="Espace réservé du contenu 6"/>
          <p:cNvPicPr>
            <a:picLocks noGrp="1" noChangeAspect="1"/>
          </p:cNvPicPr>
          <p:nvPr>
            <p:ph idx="4294967295"/>
          </p:nvPr>
        </p:nvPicPr>
        <p:blipFill>
          <a:blip r:embed="rId3"/>
          <a:stretch>
            <a:fillRect/>
          </a:stretch>
        </p:blipFill>
        <p:spPr>
          <a:xfrm>
            <a:off x="8138775" y="760228"/>
            <a:ext cx="3829050" cy="3314700"/>
          </a:xfrm>
          <a:prstGeom prst="rect">
            <a:avLst/>
          </a:prstGeom>
        </p:spPr>
      </p:pic>
      <p:pic>
        <p:nvPicPr>
          <p:cNvPr id="8" name="Image 7"/>
          <p:cNvPicPr>
            <a:picLocks noChangeAspect="1"/>
          </p:cNvPicPr>
          <p:nvPr/>
        </p:nvPicPr>
        <p:blipFill>
          <a:blip r:embed="rId4"/>
          <a:stretch>
            <a:fillRect/>
          </a:stretch>
        </p:blipFill>
        <p:spPr>
          <a:xfrm>
            <a:off x="9881091" y="3288781"/>
            <a:ext cx="2158509" cy="2927118"/>
          </a:xfrm>
          <a:prstGeom prst="rect">
            <a:avLst/>
          </a:prstGeom>
        </p:spPr>
      </p:pic>
    </p:spTree>
    <p:extLst>
      <p:ext uri="{BB962C8B-B14F-4D97-AF65-F5344CB8AC3E}">
        <p14:creationId xmlns:p14="http://schemas.microsoft.com/office/powerpoint/2010/main" val="384244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6" name="Titre 5"/>
          <p:cNvSpPr>
            <a:spLocks noGrp="1"/>
          </p:cNvSpPr>
          <p:nvPr>
            <p:ph type="title"/>
          </p:nvPr>
        </p:nvSpPr>
        <p:spPr/>
        <p:txBody>
          <a:bodyPr>
            <a:normAutofit fontScale="90000"/>
          </a:bodyPr>
          <a:lstStyle/>
          <a:p>
            <a:br>
              <a:rPr lang="en-US" dirty="0"/>
            </a:br>
            <a:br>
              <a:rPr lang="en-US" dirty="0"/>
            </a:br>
            <a:r>
              <a:rPr lang="en-US" dirty="0"/>
              <a:t>Evolution des conditions de travail</a:t>
            </a:r>
            <a:br>
              <a:rPr lang="en-US" dirty="0"/>
            </a:br>
            <a:br>
              <a:rPr lang="en-US" dirty="0"/>
            </a:br>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23/03/2023</a:t>
            </a:fld>
            <a:endParaRPr lang="fr-FR" dirty="0"/>
          </a:p>
        </p:txBody>
      </p:sp>
      <p:sp>
        <p:nvSpPr>
          <p:cNvPr id="7" name="Espace réservé du contenu 6"/>
          <p:cNvSpPr>
            <a:spLocks noGrp="1"/>
          </p:cNvSpPr>
          <p:nvPr>
            <p:ph idx="1"/>
          </p:nvPr>
        </p:nvSpPr>
        <p:spPr/>
        <p:txBody>
          <a:bodyPr/>
          <a:lstStyle/>
          <a:p>
            <a:r>
              <a:rPr lang="fr-FR" dirty="0"/>
              <a:t>Avant</a:t>
            </a:r>
          </a:p>
          <a:p>
            <a:endParaRPr lang="fr-FR" dirty="0"/>
          </a:p>
        </p:txBody>
      </p:sp>
      <p:sp>
        <p:nvSpPr>
          <p:cNvPr id="8" name="Espace réservé du contenu 7"/>
          <p:cNvSpPr>
            <a:spLocks noGrp="1"/>
          </p:cNvSpPr>
          <p:nvPr>
            <p:ph idx="4294967295"/>
          </p:nvPr>
        </p:nvSpPr>
        <p:spPr>
          <a:xfrm>
            <a:off x="7064375" y="1216025"/>
            <a:ext cx="5127625" cy="4737100"/>
          </a:xfrm>
        </p:spPr>
        <p:txBody>
          <a:bodyPr/>
          <a:lstStyle/>
          <a:p>
            <a:r>
              <a:rPr lang="fr-FR" dirty="0"/>
              <a:t>Après</a:t>
            </a:r>
          </a:p>
        </p:txBody>
      </p:sp>
      <p:pic>
        <p:nvPicPr>
          <p:cNvPr id="9" name="Image 8"/>
          <p:cNvPicPr>
            <a:picLocks noChangeAspect="1"/>
          </p:cNvPicPr>
          <p:nvPr/>
        </p:nvPicPr>
        <p:blipFill>
          <a:blip r:embed="rId2"/>
          <a:stretch>
            <a:fillRect/>
          </a:stretch>
        </p:blipFill>
        <p:spPr>
          <a:xfrm>
            <a:off x="800918" y="1258884"/>
            <a:ext cx="2228850" cy="2743200"/>
          </a:xfrm>
          <a:prstGeom prst="rect">
            <a:avLst/>
          </a:prstGeom>
        </p:spPr>
      </p:pic>
      <p:pic>
        <p:nvPicPr>
          <p:cNvPr id="10" name="Image 9"/>
          <p:cNvPicPr>
            <a:picLocks noChangeAspect="1"/>
          </p:cNvPicPr>
          <p:nvPr/>
        </p:nvPicPr>
        <p:blipFill>
          <a:blip r:embed="rId3"/>
          <a:stretch>
            <a:fillRect/>
          </a:stretch>
        </p:blipFill>
        <p:spPr>
          <a:xfrm>
            <a:off x="3274911" y="3854368"/>
            <a:ext cx="2194064" cy="2757566"/>
          </a:xfrm>
          <a:prstGeom prst="rect">
            <a:avLst/>
          </a:prstGeom>
        </p:spPr>
      </p:pic>
      <p:pic>
        <p:nvPicPr>
          <p:cNvPr id="11" name="Image 10"/>
          <p:cNvPicPr>
            <a:picLocks noChangeAspect="1"/>
          </p:cNvPicPr>
          <p:nvPr/>
        </p:nvPicPr>
        <p:blipFill>
          <a:blip r:embed="rId4"/>
          <a:stretch>
            <a:fillRect/>
          </a:stretch>
        </p:blipFill>
        <p:spPr>
          <a:xfrm>
            <a:off x="6312743" y="1165214"/>
            <a:ext cx="3131216" cy="2473130"/>
          </a:xfrm>
          <a:prstGeom prst="rect">
            <a:avLst/>
          </a:prstGeom>
        </p:spPr>
      </p:pic>
      <p:pic>
        <p:nvPicPr>
          <p:cNvPr id="12" name="Image 11"/>
          <p:cNvPicPr>
            <a:picLocks noChangeAspect="1"/>
          </p:cNvPicPr>
          <p:nvPr/>
        </p:nvPicPr>
        <p:blipFill>
          <a:blip r:embed="rId5"/>
          <a:stretch>
            <a:fillRect/>
          </a:stretch>
        </p:blipFill>
        <p:spPr>
          <a:xfrm>
            <a:off x="9618924" y="3720551"/>
            <a:ext cx="2496876" cy="3025200"/>
          </a:xfrm>
          <a:prstGeom prst="rect">
            <a:avLst/>
          </a:prstGeom>
        </p:spPr>
      </p:pic>
      <p:sp>
        <p:nvSpPr>
          <p:cNvPr id="13" name="Flèche vers le haut 12"/>
          <p:cNvSpPr/>
          <p:nvPr/>
        </p:nvSpPr>
        <p:spPr>
          <a:xfrm>
            <a:off x="9004227" y="1219152"/>
            <a:ext cx="274272" cy="22191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334889" y="943746"/>
            <a:ext cx="2775995" cy="1384995"/>
          </a:xfrm>
          <a:prstGeom prst="rect">
            <a:avLst/>
          </a:prstGeom>
          <a:noFill/>
        </p:spPr>
        <p:txBody>
          <a:bodyPr wrap="square" rtlCol="0">
            <a:spAutoFit/>
          </a:bodyPr>
          <a:lstStyle/>
          <a:p>
            <a:r>
              <a:rPr lang="fr-FR" sz="2800" b="1" dirty="0">
                <a:solidFill>
                  <a:srgbClr val="FF0000"/>
                </a:solidFill>
              </a:rPr>
              <a:t>Atelier de conditionnement de volailles</a:t>
            </a:r>
          </a:p>
        </p:txBody>
      </p:sp>
      <p:cxnSp>
        <p:nvCxnSpPr>
          <p:cNvPr id="16" name="Connecteur droit 15"/>
          <p:cNvCxnSpPr/>
          <p:nvPr/>
        </p:nvCxnSpPr>
        <p:spPr>
          <a:xfrm>
            <a:off x="6110884" y="821997"/>
            <a:ext cx="26894" cy="56326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dirty="0"/>
              <a:t>Exemple d’usage des technologies en appui de l’opérateur</a:t>
            </a:r>
          </a:p>
        </p:txBody>
      </p:sp>
      <p:pic>
        <p:nvPicPr>
          <p:cNvPr id="2" name="Espace réservé du contenu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91956" y="2640870"/>
            <a:ext cx="4858789" cy="3237807"/>
          </a:xfrm>
        </p:spPr>
      </p:pic>
      <p:sp>
        <p:nvSpPr>
          <p:cNvPr id="6" name="ZoneTexte 5"/>
          <p:cNvSpPr txBox="1"/>
          <p:nvPr/>
        </p:nvSpPr>
        <p:spPr>
          <a:xfrm>
            <a:off x="5991956" y="5878677"/>
            <a:ext cx="3873484" cy="369332"/>
          </a:xfrm>
          <a:prstGeom prst="rect">
            <a:avLst/>
          </a:prstGeom>
          <a:noFill/>
        </p:spPr>
        <p:txBody>
          <a:bodyPr wrap="square" rtlCol="0">
            <a:spAutoFit/>
          </a:bodyPr>
          <a:lstStyle/>
          <a:p>
            <a:r>
              <a:rPr lang="fr-FR" dirty="0"/>
              <a:t>Photo : Philippe </a:t>
            </a:r>
            <a:r>
              <a:rPr lang="fr-FR" dirty="0" err="1"/>
              <a:t>Castano</a:t>
            </a:r>
            <a:r>
              <a:rPr lang="fr-FR" dirty="0"/>
              <a:t> pour l’INRS </a:t>
            </a:r>
          </a:p>
        </p:txBody>
      </p:sp>
      <p:sp>
        <p:nvSpPr>
          <p:cNvPr id="9" name="Espace réservé du contenu 2"/>
          <p:cNvSpPr txBox="1">
            <a:spLocks/>
          </p:cNvSpPr>
          <p:nvPr/>
        </p:nvSpPr>
        <p:spPr>
          <a:xfrm>
            <a:off x="1205343" y="2759827"/>
            <a:ext cx="4463935" cy="3549534"/>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rgbClr val="F05A25"/>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900" indent="-216000" algn="l" defTabSz="914400" rtl="0" eaLnBrk="1" latinLnBrk="0" hangingPunct="1">
              <a:lnSpc>
                <a:spcPct val="100000"/>
              </a:lnSpc>
              <a:spcBef>
                <a:spcPts val="500"/>
              </a:spcBef>
              <a:buClr>
                <a:schemeClr val="tx1">
                  <a:lumMod val="50000"/>
                  <a:lumOff val="50000"/>
                </a:schemeClr>
              </a:buClr>
              <a:buSzPct val="50000"/>
              <a:buFont typeface="Wingdings 2" panose="05020102010507070707" pitchFamily="18"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00000" indent="-228600" algn="l" defTabSz="914400" rtl="0" eaLnBrk="1" latinLnBrk="0" hangingPunct="1">
              <a:lnSpc>
                <a:spcPct val="100000"/>
              </a:lnSpc>
              <a:spcBef>
                <a:spcPts val="500"/>
              </a:spcBef>
              <a:buFont typeface="Tahoma" panose="020B0604030504040204" pitchFamily="34" charset="0"/>
              <a:buChar char="&gt;"/>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00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60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Centre de déconstruction automobile</a:t>
            </a:r>
          </a:p>
          <a:p>
            <a:pPr lvl="1"/>
            <a:r>
              <a:rPr lang="fr-FR" dirty="0"/>
              <a:t>Nombreux modèles de véhicules différents à prendre en charge, dans des états variables, </a:t>
            </a:r>
          </a:p>
          <a:p>
            <a:pPr lvl="1"/>
            <a:r>
              <a:rPr lang="fr-FR" dirty="0"/>
              <a:t>Automatisation impossible, mais charge mentale importante,</a:t>
            </a:r>
          </a:p>
          <a:p>
            <a:pPr lvl="1"/>
            <a:r>
              <a:rPr lang="fr-FR" dirty="0"/>
              <a:t>Solution informatique pour apporter l’information dont l’opérateur à besoin à son poste,</a:t>
            </a:r>
          </a:p>
        </p:txBody>
      </p:sp>
      <p:sp>
        <p:nvSpPr>
          <p:cNvPr id="3" name="ZoneTexte 2"/>
          <p:cNvSpPr txBox="1"/>
          <p:nvPr/>
        </p:nvSpPr>
        <p:spPr>
          <a:xfrm>
            <a:off x="1546167" y="1014153"/>
            <a:ext cx="9842269" cy="1477328"/>
          </a:xfrm>
          <a:prstGeom prst="rect">
            <a:avLst/>
          </a:prstGeom>
          <a:noFill/>
        </p:spPr>
        <p:txBody>
          <a:bodyPr wrap="square" rtlCol="0">
            <a:spAutoFit/>
          </a:bodyPr>
          <a:lstStyle/>
          <a:p>
            <a:r>
              <a:rPr lang="fr-FR" dirty="0"/>
              <a:t>Filière de la déconstruction des véhicules hors d’usage (VHU),</a:t>
            </a:r>
          </a:p>
          <a:p>
            <a:r>
              <a:rPr lang="fr-FR" dirty="0"/>
              <a:t>Obligation réglementaire : valorisation à 95 % en masse des VHU (revente de pièces, valorisation matière)</a:t>
            </a:r>
          </a:p>
          <a:p>
            <a:r>
              <a:rPr lang="fr-FR" dirty="0"/>
              <a:t>Volume : 1,5 million de VHU par an en France, dont 1 million pris en charge dans la filière légale,</a:t>
            </a:r>
          </a:p>
          <a:p>
            <a:r>
              <a:rPr lang="fr-FR" dirty="0"/>
              <a:t>Les opérateurs ont une formation de mécaniciens, (pas de formation initiale dédiée à la déconstruction)</a:t>
            </a:r>
          </a:p>
        </p:txBody>
      </p:sp>
    </p:spTree>
    <p:extLst>
      <p:ext uri="{BB962C8B-B14F-4D97-AF65-F5344CB8AC3E}">
        <p14:creationId xmlns:p14="http://schemas.microsoft.com/office/powerpoint/2010/main" val="132813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dirty="0"/>
              <a:t>Exemple d’usage des technologies en appui de l’opérateur</a:t>
            </a:r>
          </a:p>
        </p:txBody>
      </p:sp>
      <p:sp>
        <p:nvSpPr>
          <p:cNvPr id="3" name="Espace réservé du contenu 2"/>
          <p:cNvSpPr>
            <a:spLocks noGrp="1"/>
          </p:cNvSpPr>
          <p:nvPr>
            <p:ph idx="1"/>
          </p:nvPr>
        </p:nvSpPr>
        <p:spPr>
          <a:xfrm>
            <a:off x="1595119" y="1216024"/>
            <a:ext cx="5436911" cy="4792889"/>
          </a:xfrm>
        </p:spPr>
        <p:txBody>
          <a:bodyPr/>
          <a:lstStyle/>
          <a:p>
            <a:r>
              <a:rPr lang="fr-FR" dirty="0"/>
              <a:t>L’opérateur et son </a:t>
            </a:r>
            <a:r>
              <a:rPr lang="fr-FR"/>
              <a:t>savoir-faire sont indispensables,</a:t>
            </a:r>
            <a:endParaRPr lang="fr-FR" dirty="0"/>
          </a:p>
          <a:p>
            <a:r>
              <a:rPr lang="fr-FR" dirty="0"/>
              <a:t>Mais solutions mécaniques pour diminuer les contraintes physiques,</a:t>
            </a:r>
          </a:p>
          <a:p>
            <a:pPr lvl="1"/>
            <a:r>
              <a:rPr lang="fr-FR" dirty="0"/>
              <a:t>bras robotisé pour placer le véhicule à la verticale,</a:t>
            </a:r>
          </a:p>
          <a:p>
            <a:pPr lvl="1"/>
            <a:r>
              <a:rPr lang="fr-FR" dirty="0"/>
              <a:t>usage des mêmes pinces que les pompiers pour les opérations de désincarcération avec un système de suspension permettant d’en atténuer le poids.</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0768" y="780207"/>
            <a:ext cx="3484380" cy="5228706"/>
          </a:xfrm>
          <a:prstGeom prst="rect">
            <a:avLst/>
          </a:prstGeom>
        </p:spPr>
      </p:pic>
      <p:sp>
        <p:nvSpPr>
          <p:cNvPr id="6" name="ZoneTexte 5"/>
          <p:cNvSpPr txBox="1"/>
          <p:nvPr/>
        </p:nvSpPr>
        <p:spPr>
          <a:xfrm>
            <a:off x="7373726" y="6008913"/>
            <a:ext cx="5286647" cy="369332"/>
          </a:xfrm>
          <a:prstGeom prst="rect">
            <a:avLst/>
          </a:prstGeom>
          <a:noFill/>
        </p:spPr>
        <p:txBody>
          <a:bodyPr wrap="square" rtlCol="0">
            <a:spAutoFit/>
          </a:bodyPr>
          <a:lstStyle/>
          <a:p>
            <a:r>
              <a:rPr lang="fr-FR" dirty="0"/>
              <a:t>Photo : Philippe </a:t>
            </a:r>
            <a:r>
              <a:rPr lang="fr-FR" dirty="0" err="1"/>
              <a:t>Castano</a:t>
            </a:r>
            <a:r>
              <a:rPr lang="fr-FR" dirty="0"/>
              <a:t> pour l’INRS </a:t>
            </a:r>
          </a:p>
        </p:txBody>
      </p:sp>
    </p:spTree>
    <p:extLst>
      <p:ext uri="{BB962C8B-B14F-4D97-AF65-F5344CB8AC3E}">
        <p14:creationId xmlns:p14="http://schemas.microsoft.com/office/powerpoint/2010/main" val="418666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35DED5E-A9AC-790F-21C4-AFC68BF554F3}"/>
              </a:ext>
            </a:extLst>
          </p:cNvPr>
          <p:cNvSpPr>
            <a:spLocks noGrp="1"/>
          </p:cNvSpPr>
          <p:nvPr>
            <p:ph type="body" sz="quarter" idx="13"/>
          </p:nvPr>
        </p:nvSpPr>
        <p:spPr/>
        <p:txBody>
          <a:bodyPr/>
          <a:lstStyle/>
          <a:p>
            <a:r>
              <a:rPr lang="fr-FR" dirty="0"/>
              <a:t>Une transformation numérique à bas bruit</a:t>
            </a:r>
          </a:p>
          <a:p>
            <a:endParaRPr lang="fr-FR" dirty="0"/>
          </a:p>
        </p:txBody>
      </p:sp>
      <p:sp>
        <p:nvSpPr>
          <p:cNvPr id="2" name="Espace réservé du pied de page 1">
            <a:extLst>
              <a:ext uri="{FF2B5EF4-FFF2-40B4-BE49-F238E27FC236}">
                <a16:creationId xmlns:a16="http://schemas.microsoft.com/office/drawing/2014/main" id="{A7420C16-886F-B295-CC5E-EBB0978CF5B6}"/>
              </a:ext>
            </a:extLst>
          </p:cNvPr>
          <p:cNvSpPr>
            <a:spLocks noGrp="1"/>
          </p:cNvSpPr>
          <p:nvPr>
            <p:ph type="ftr" sz="quarter" idx="4294967295"/>
          </p:nvPr>
        </p:nvSpPr>
        <p:spPr>
          <a:xfrm>
            <a:off x="0" y="6246813"/>
            <a:ext cx="7454900" cy="365125"/>
          </a:xfrm>
        </p:spPr>
        <p:txBody>
          <a:bodyPr/>
          <a:lstStyle/>
          <a:p>
            <a:r>
              <a:rPr lang="fr-FR"/>
              <a:t>A modifier dans insertion &gt; Entête et pied (pour une modification sur toutes les diapos)</a:t>
            </a:r>
            <a:endParaRPr lang="fr-FR" dirty="0"/>
          </a:p>
        </p:txBody>
      </p:sp>
      <p:sp>
        <p:nvSpPr>
          <p:cNvPr id="4" name="Espace réservé de la date 3">
            <a:extLst>
              <a:ext uri="{FF2B5EF4-FFF2-40B4-BE49-F238E27FC236}">
                <a16:creationId xmlns:a16="http://schemas.microsoft.com/office/drawing/2014/main" id="{C97F3C0F-3BC6-E27A-2CCD-54DA98E76380}"/>
              </a:ext>
            </a:extLst>
          </p:cNvPr>
          <p:cNvSpPr>
            <a:spLocks noGrp="1"/>
          </p:cNvSpPr>
          <p:nvPr>
            <p:ph type="dt" sz="half" idx="4294967295"/>
          </p:nvPr>
        </p:nvSpPr>
        <p:spPr>
          <a:xfrm>
            <a:off x="0" y="6246813"/>
            <a:ext cx="987425" cy="365125"/>
          </a:xfrm>
        </p:spPr>
        <p:txBody>
          <a:bodyPr/>
          <a:lstStyle/>
          <a:p>
            <a:fld id="{23A1E7BA-B095-403D-8105-B7A7040AE010}" type="datetime1">
              <a:rPr lang="fr-FR" smtClean="0"/>
              <a:t>23/03/2023</a:t>
            </a:fld>
            <a:endParaRPr lang="fr-FR" dirty="0"/>
          </a:p>
        </p:txBody>
      </p:sp>
    </p:spTree>
    <p:extLst>
      <p:ext uri="{BB962C8B-B14F-4D97-AF65-F5344CB8AC3E}">
        <p14:creationId xmlns:p14="http://schemas.microsoft.com/office/powerpoint/2010/main" val="328099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AE08A7-80DF-E06A-CCCB-E41611B252B1}"/>
              </a:ext>
            </a:extLst>
          </p:cNvPr>
          <p:cNvSpPr>
            <a:spLocks noGrp="1"/>
          </p:cNvSpPr>
          <p:nvPr>
            <p:ph type="title"/>
          </p:nvPr>
        </p:nvSpPr>
        <p:spPr/>
        <p:txBody>
          <a:bodyPr/>
          <a:lstStyle/>
          <a:p>
            <a:r>
              <a:rPr lang="fr-FR" dirty="0"/>
              <a:t>Des évolutions de l’organisation du travail à bas bruit</a:t>
            </a:r>
          </a:p>
        </p:txBody>
      </p:sp>
      <p:sp>
        <p:nvSpPr>
          <p:cNvPr id="4" name="Espace réservé du contenu 3">
            <a:extLst>
              <a:ext uri="{FF2B5EF4-FFF2-40B4-BE49-F238E27FC236}">
                <a16:creationId xmlns:a16="http://schemas.microsoft.com/office/drawing/2014/main" id="{F7832418-2DF8-0DCC-97BE-9A77E52B0D50}"/>
              </a:ext>
            </a:extLst>
          </p:cNvPr>
          <p:cNvSpPr>
            <a:spLocks noGrp="1"/>
          </p:cNvSpPr>
          <p:nvPr>
            <p:ph idx="1"/>
          </p:nvPr>
        </p:nvSpPr>
        <p:spPr/>
        <p:txBody>
          <a:bodyPr/>
          <a:lstStyle/>
          <a:p>
            <a:r>
              <a:rPr lang="fr-FR" dirty="0"/>
              <a:t>Alors que la décision d’automatiser une chaîne de production nécessite le plus souvent un avis du CSE ou une information des partenaires sociaux, la transformation dans les services peut être beaucoup plus discrète et progressive</a:t>
            </a:r>
          </a:p>
          <a:p>
            <a:r>
              <a:rPr lang="fr-FR" dirty="0"/>
              <a:t>Pour autant ses conséquences sur les conditions de travail et sur la santé peuvent ne pas être négligeables </a:t>
            </a:r>
          </a:p>
          <a:p>
            <a:r>
              <a:rPr lang="fr-FR" dirty="0"/>
              <a:t>Deux exemples :</a:t>
            </a:r>
          </a:p>
          <a:p>
            <a:pPr lvl="1"/>
            <a:r>
              <a:rPr lang="fr-FR" dirty="0"/>
              <a:t>Marcel dans la groupe Publicis</a:t>
            </a:r>
          </a:p>
          <a:p>
            <a:pPr lvl="1"/>
            <a:r>
              <a:rPr lang="fr-FR" dirty="0"/>
              <a:t>La RPA (Automatisation robotisée des processus)</a:t>
            </a:r>
          </a:p>
        </p:txBody>
      </p:sp>
    </p:spTree>
    <p:extLst>
      <p:ext uri="{BB962C8B-B14F-4D97-AF65-F5344CB8AC3E}">
        <p14:creationId xmlns:p14="http://schemas.microsoft.com/office/powerpoint/2010/main" val="428835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La mission V&amp;P de l’INRS</a:t>
            </a:r>
          </a:p>
        </p:txBody>
      </p:sp>
      <p:sp>
        <p:nvSpPr>
          <p:cNvPr id="5" name="Espace réservé du contenu 4"/>
          <p:cNvSpPr>
            <a:spLocks noGrp="1"/>
          </p:cNvSpPr>
          <p:nvPr>
            <p:ph idx="1"/>
          </p:nvPr>
        </p:nvSpPr>
        <p:spPr/>
        <p:txBody>
          <a:bodyPr>
            <a:normAutofit/>
          </a:bodyPr>
          <a:lstStyle/>
          <a:p>
            <a:r>
              <a:rPr lang="fr-FR" dirty="0"/>
              <a:t>Elle réalise depuis 2013 des exercices de prospective sur les transformations du travail</a:t>
            </a:r>
          </a:p>
          <a:p>
            <a:r>
              <a:rPr lang="fr-FR" dirty="0"/>
              <a:t>En parallèle, une veille active est menée sur certains enjeux identifiés comme pouvant avoir une forte influence sur l’évolution des conditions de travail et donc des risques professionnels</a:t>
            </a:r>
          </a:p>
        </p:txBody>
      </p:sp>
      <p:sp>
        <p:nvSpPr>
          <p:cNvPr id="4" name="Espace réservé de la date 3"/>
          <p:cNvSpPr>
            <a:spLocks noGrp="1"/>
          </p:cNvSpPr>
          <p:nvPr>
            <p:ph type="dt" sz="half" idx="4294967295"/>
          </p:nvPr>
        </p:nvSpPr>
        <p:spPr/>
        <p:txBody>
          <a:bodyPr/>
          <a:lstStyle/>
          <a:p>
            <a:fld id="{D597D461-3A27-4065-9E41-6CD8FD49463D}" type="datetime1">
              <a:rPr lang="fr-FR" smtClean="0"/>
              <a:t>23/03/2023</a:t>
            </a:fld>
            <a:endParaRPr lang="fr-FR" dirty="0"/>
          </a:p>
        </p:txBody>
      </p:sp>
      <p:pic>
        <p:nvPicPr>
          <p:cNvPr id="8" name="Image 7"/>
          <p:cNvPicPr>
            <a:picLocks noChangeAspect="1"/>
          </p:cNvPicPr>
          <p:nvPr/>
        </p:nvPicPr>
        <p:blipFill>
          <a:blip r:embed="rId3"/>
          <a:stretch>
            <a:fillRect/>
          </a:stretch>
        </p:blipFill>
        <p:spPr>
          <a:xfrm>
            <a:off x="9520251" y="1488689"/>
            <a:ext cx="2519349" cy="3527088"/>
          </a:xfrm>
          <a:prstGeom prst="rect">
            <a:avLst/>
          </a:prstGeom>
        </p:spPr>
      </p:pic>
      <p:pic>
        <p:nvPicPr>
          <p:cNvPr id="9" name="Image 8"/>
          <p:cNvPicPr>
            <a:picLocks noChangeAspect="1"/>
          </p:cNvPicPr>
          <p:nvPr/>
        </p:nvPicPr>
        <p:blipFill>
          <a:blip r:embed="rId4"/>
          <a:stretch>
            <a:fillRect/>
          </a:stretch>
        </p:blipFill>
        <p:spPr>
          <a:xfrm>
            <a:off x="7319775" y="3584893"/>
            <a:ext cx="1820008" cy="2615157"/>
          </a:xfrm>
          <a:prstGeom prst="rect">
            <a:avLst/>
          </a:prstGeom>
        </p:spPr>
      </p:pic>
      <p:pic>
        <p:nvPicPr>
          <p:cNvPr id="10" name="Espace réservé du contenu 5"/>
          <p:cNvPicPr>
            <a:picLocks noGrp="1" noChangeAspect="1"/>
          </p:cNvPicPr>
          <p:nvPr>
            <p:ph idx="12"/>
          </p:nvPr>
        </p:nvPicPr>
        <p:blipFill>
          <a:blip r:embed="rId5"/>
          <a:stretch>
            <a:fillRect/>
          </a:stretch>
        </p:blipFill>
        <p:spPr bwMode="auto">
          <a:xfrm>
            <a:off x="7319775" y="833523"/>
            <a:ext cx="1820008" cy="2583237"/>
          </a:xfrm>
          <a:prstGeom prst="rect">
            <a:avLst/>
          </a:prstGeom>
        </p:spPr>
      </p:pic>
    </p:spTree>
    <p:extLst>
      <p:ext uri="{BB962C8B-B14F-4D97-AF65-F5344CB8AC3E}">
        <p14:creationId xmlns:p14="http://schemas.microsoft.com/office/powerpoint/2010/main" val="33926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Une plateforme de travail collaboratif : </a:t>
            </a:r>
            <a:r>
              <a:rPr lang="fr-FR" i="1" dirty="0"/>
              <a:t>Marcel</a:t>
            </a:r>
          </a:p>
        </p:txBody>
      </p:sp>
      <p:sp>
        <p:nvSpPr>
          <p:cNvPr id="4" name="Espace réservé du contenu 3"/>
          <p:cNvSpPr>
            <a:spLocks noGrp="1"/>
          </p:cNvSpPr>
          <p:nvPr>
            <p:ph idx="1"/>
          </p:nvPr>
        </p:nvSpPr>
        <p:spPr/>
        <p:txBody>
          <a:bodyPr/>
          <a:lstStyle/>
          <a:p>
            <a:r>
              <a:rPr lang="fr-FR" dirty="0"/>
              <a:t>Publicis : 80000 collaborateurs dans 130 pays, 200 compétences différentes</a:t>
            </a:r>
          </a:p>
          <a:p>
            <a:r>
              <a:rPr lang="fr-FR" dirty="0"/>
              <a:t>Un dispositif d’intelligence artificielle (IA) est mis à la disposition de tous : mieux utiliser les ressources disponibles dans le monde entier</a:t>
            </a:r>
          </a:p>
          <a:p>
            <a:pPr lvl="1"/>
            <a:r>
              <a:rPr lang="fr-FR" dirty="0"/>
              <a:t>Permet la constitution de groupes de travail associant des talents variés et complémentaires : « foire aux compétences » organisée par l’IA</a:t>
            </a:r>
          </a:p>
          <a:p>
            <a:pPr lvl="1"/>
            <a:r>
              <a:rPr lang="fr-FR" dirty="0"/>
              <a:t>Donne accès à l’ensemble des travaux en cours de réalisation dans le groupe</a:t>
            </a:r>
          </a:p>
          <a:p>
            <a:pPr lvl="1"/>
            <a:r>
              <a:rPr lang="fr-FR" dirty="0"/>
              <a:t>Fonds documentaires (campagnes déjà effectuées, doctrine du groupe ou de certaines agences, etc.) et assistance à son exploitation</a:t>
            </a:r>
          </a:p>
          <a:p>
            <a:pPr lvl="1"/>
            <a:r>
              <a:rPr lang="fr-FR" dirty="0"/>
              <a:t>C’est aussi un outil qui propose des formations en ligne</a:t>
            </a:r>
          </a:p>
          <a:p>
            <a:endParaRPr lang="fr-FR" dirty="0"/>
          </a:p>
          <a:p>
            <a:pPr lvl="1"/>
            <a:endParaRPr lang="fr-FR" dirty="0"/>
          </a:p>
        </p:txBody>
      </p:sp>
      <p:pic>
        <p:nvPicPr>
          <p:cNvPr id="5" name="Image 4"/>
          <p:cNvPicPr>
            <a:picLocks noChangeAspect="1"/>
          </p:cNvPicPr>
          <p:nvPr/>
        </p:nvPicPr>
        <p:blipFill>
          <a:blip r:embed="rId2"/>
          <a:stretch>
            <a:fillRect/>
          </a:stretch>
        </p:blipFill>
        <p:spPr>
          <a:xfrm>
            <a:off x="1109077" y="4292220"/>
            <a:ext cx="3873295" cy="2317299"/>
          </a:xfrm>
          <a:prstGeom prst="rect">
            <a:avLst/>
          </a:prstGeom>
        </p:spPr>
      </p:pic>
      <p:pic>
        <p:nvPicPr>
          <p:cNvPr id="6" name="Image 5"/>
          <p:cNvPicPr>
            <a:picLocks noChangeAspect="1"/>
          </p:cNvPicPr>
          <p:nvPr/>
        </p:nvPicPr>
        <p:blipFill>
          <a:blip r:embed="rId3"/>
          <a:stretch>
            <a:fillRect/>
          </a:stretch>
        </p:blipFill>
        <p:spPr>
          <a:xfrm>
            <a:off x="7061527" y="4234271"/>
            <a:ext cx="3957740" cy="2122621"/>
          </a:xfrm>
          <a:prstGeom prst="rect">
            <a:avLst/>
          </a:prstGeom>
        </p:spPr>
      </p:pic>
    </p:spTree>
    <p:extLst>
      <p:ext uri="{BB962C8B-B14F-4D97-AF65-F5344CB8AC3E}">
        <p14:creationId xmlns:p14="http://schemas.microsoft.com/office/powerpoint/2010/main" val="424376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https://lareclame.fr/publicisgroupe-marcel-ia-200027</a:t>
            </a:r>
          </a:p>
        </p:txBody>
      </p:sp>
      <p:sp>
        <p:nvSpPr>
          <p:cNvPr id="4" name="Espace réservé de la date 3"/>
          <p:cNvSpPr>
            <a:spLocks noGrp="1"/>
          </p:cNvSpPr>
          <p:nvPr>
            <p:ph type="dt" sz="half" idx="10"/>
          </p:nvPr>
        </p:nvSpPr>
        <p:spPr/>
        <p:txBody>
          <a:bodyPr/>
          <a:lstStyle/>
          <a:p>
            <a:fld id="{23A1E7BA-B095-403D-8105-B7A7040AE010}" type="datetime1">
              <a:rPr lang="fr-FR" smtClean="0"/>
              <a:t>23/03/2023</a:t>
            </a:fld>
            <a:endParaRPr lang="fr-FR" dirty="0"/>
          </a:p>
        </p:txBody>
      </p:sp>
      <p:pic>
        <p:nvPicPr>
          <p:cNvPr id="6" name="Espace réservé du contenu 5"/>
          <p:cNvPicPr>
            <a:picLocks noGrp="1" noChangeAspect="1"/>
          </p:cNvPicPr>
          <p:nvPr>
            <p:ph idx="1"/>
          </p:nvPr>
        </p:nvPicPr>
        <p:blipFill>
          <a:blip r:embed="rId2"/>
          <a:stretch>
            <a:fillRect/>
          </a:stretch>
        </p:blipFill>
        <p:spPr>
          <a:xfrm>
            <a:off x="7016146" y="981722"/>
            <a:ext cx="4688174" cy="2340103"/>
          </a:xfrm>
          <a:prstGeom prst="rect">
            <a:avLst/>
          </a:prstGeom>
        </p:spPr>
      </p:pic>
      <p:pic>
        <p:nvPicPr>
          <p:cNvPr id="7" name="Image 6"/>
          <p:cNvPicPr>
            <a:picLocks noChangeAspect="1"/>
          </p:cNvPicPr>
          <p:nvPr/>
        </p:nvPicPr>
        <p:blipFill>
          <a:blip r:embed="rId3"/>
          <a:stretch>
            <a:fillRect/>
          </a:stretch>
        </p:blipFill>
        <p:spPr>
          <a:xfrm>
            <a:off x="1270623" y="949797"/>
            <a:ext cx="4711692" cy="2420794"/>
          </a:xfrm>
          <a:prstGeom prst="rect">
            <a:avLst/>
          </a:prstGeom>
        </p:spPr>
      </p:pic>
      <p:pic>
        <p:nvPicPr>
          <p:cNvPr id="8" name="Image 7"/>
          <p:cNvPicPr>
            <a:picLocks noChangeAspect="1"/>
          </p:cNvPicPr>
          <p:nvPr/>
        </p:nvPicPr>
        <p:blipFill>
          <a:blip r:embed="rId4"/>
          <a:stretch>
            <a:fillRect/>
          </a:stretch>
        </p:blipFill>
        <p:spPr>
          <a:xfrm>
            <a:off x="1270623" y="3492964"/>
            <a:ext cx="4717223" cy="2441787"/>
          </a:xfrm>
          <a:prstGeom prst="rect">
            <a:avLst/>
          </a:prstGeom>
        </p:spPr>
      </p:pic>
      <p:pic>
        <p:nvPicPr>
          <p:cNvPr id="9" name="Image 8"/>
          <p:cNvPicPr>
            <a:picLocks noChangeAspect="1"/>
          </p:cNvPicPr>
          <p:nvPr/>
        </p:nvPicPr>
        <p:blipFill>
          <a:blip r:embed="rId5"/>
          <a:stretch>
            <a:fillRect/>
          </a:stretch>
        </p:blipFill>
        <p:spPr>
          <a:xfrm>
            <a:off x="7016146" y="3492965"/>
            <a:ext cx="4688174" cy="2411564"/>
          </a:xfrm>
          <a:prstGeom prst="rect">
            <a:avLst/>
          </a:prstGeom>
        </p:spPr>
      </p:pic>
      <p:sp>
        <p:nvSpPr>
          <p:cNvPr id="10" name="ZoneTexte 9"/>
          <p:cNvSpPr txBox="1"/>
          <p:nvPr/>
        </p:nvSpPr>
        <p:spPr>
          <a:xfrm>
            <a:off x="171081" y="530942"/>
            <a:ext cx="1020589" cy="1938992"/>
          </a:xfrm>
          <a:prstGeom prst="rect">
            <a:avLst/>
          </a:prstGeom>
          <a:noFill/>
        </p:spPr>
        <p:txBody>
          <a:bodyPr wrap="square" rtlCol="0">
            <a:spAutoFit/>
          </a:bodyPr>
          <a:lstStyle/>
          <a:p>
            <a:r>
              <a:rPr lang="fr-FR" sz="2400" b="1" dirty="0"/>
              <a:t>Ce qu’ils y voient…</a:t>
            </a:r>
          </a:p>
        </p:txBody>
      </p:sp>
    </p:spTree>
    <p:extLst>
      <p:ext uri="{BB962C8B-B14F-4D97-AF65-F5344CB8AC3E}">
        <p14:creationId xmlns:p14="http://schemas.microsoft.com/office/powerpoint/2010/main" val="252656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https://www.youtube.com/watch?v=L7iLdQ8WK5A</a:t>
            </a:r>
          </a:p>
        </p:txBody>
      </p:sp>
      <p:sp>
        <p:nvSpPr>
          <p:cNvPr id="4" name="Espace réservé de la date 3"/>
          <p:cNvSpPr>
            <a:spLocks noGrp="1"/>
          </p:cNvSpPr>
          <p:nvPr>
            <p:ph type="dt" sz="half" idx="10"/>
          </p:nvPr>
        </p:nvSpPr>
        <p:spPr/>
        <p:txBody>
          <a:bodyPr/>
          <a:lstStyle/>
          <a:p>
            <a:fld id="{23A1E7BA-B095-403D-8105-B7A7040AE010}" type="datetime1">
              <a:rPr lang="fr-FR" smtClean="0"/>
              <a:t>23/03/2023</a:t>
            </a:fld>
            <a:endParaRPr lang="fr-FR" dirty="0"/>
          </a:p>
        </p:txBody>
      </p:sp>
      <p:pic>
        <p:nvPicPr>
          <p:cNvPr id="7" name="Espace réservé du contenu 6"/>
          <p:cNvPicPr>
            <a:picLocks noGrp="1" noChangeAspect="1"/>
          </p:cNvPicPr>
          <p:nvPr>
            <p:ph idx="1"/>
          </p:nvPr>
        </p:nvPicPr>
        <p:blipFill>
          <a:blip r:embed="rId2"/>
          <a:stretch>
            <a:fillRect/>
          </a:stretch>
        </p:blipFill>
        <p:spPr>
          <a:xfrm>
            <a:off x="1354410" y="1154128"/>
            <a:ext cx="4589284" cy="1742455"/>
          </a:xfrm>
          <a:prstGeom prst="rect">
            <a:avLst/>
          </a:prstGeom>
        </p:spPr>
      </p:pic>
      <p:sp>
        <p:nvSpPr>
          <p:cNvPr id="6" name="ZoneTexte 5"/>
          <p:cNvSpPr txBox="1"/>
          <p:nvPr/>
        </p:nvSpPr>
        <p:spPr>
          <a:xfrm>
            <a:off x="159283" y="418854"/>
            <a:ext cx="926198" cy="1938992"/>
          </a:xfrm>
          <a:prstGeom prst="rect">
            <a:avLst/>
          </a:prstGeom>
          <a:noFill/>
        </p:spPr>
        <p:txBody>
          <a:bodyPr wrap="square" rtlCol="0">
            <a:spAutoFit/>
          </a:bodyPr>
          <a:lstStyle/>
          <a:p>
            <a:r>
              <a:rPr lang="fr-FR" sz="2400" b="1" dirty="0"/>
              <a:t>Ce qu’on peut y voir…</a:t>
            </a:r>
          </a:p>
        </p:txBody>
      </p:sp>
      <p:pic>
        <p:nvPicPr>
          <p:cNvPr id="8" name="Image 7"/>
          <p:cNvPicPr>
            <a:picLocks noChangeAspect="1"/>
          </p:cNvPicPr>
          <p:nvPr/>
        </p:nvPicPr>
        <p:blipFill>
          <a:blip r:embed="rId3"/>
          <a:stretch>
            <a:fillRect/>
          </a:stretch>
        </p:blipFill>
        <p:spPr>
          <a:xfrm>
            <a:off x="7179515" y="1159442"/>
            <a:ext cx="4401624" cy="1742455"/>
          </a:xfrm>
          <a:prstGeom prst="rect">
            <a:avLst/>
          </a:prstGeom>
        </p:spPr>
      </p:pic>
      <p:pic>
        <p:nvPicPr>
          <p:cNvPr id="9" name="Image 8"/>
          <p:cNvPicPr>
            <a:picLocks noChangeAspect="1"/>
          </p:cNvPicPr>
          <p:nvPr/>
        </p:nvPicPr>
        <p:blipFill>
          <a:blip r:embed="rId4"/>
          <a:stretch>
            <a:fillRect/>
          </a:stretch>
        </p:blipFill>
        <p:spPr>
          <a:xfrm>
            <a:off x="1354410" y="4022051"/>
            <a:ext cx="4589284" cy="1760669"/>
          </a:xfrm>
          <a:prstGeom prst="rect">
            <a:avLst/>
          </a:prstGeom>
        </p:spPr>
      </p:pic>
      <p:pic>
        <p:nvPicPr>
          <p:cNvPr id="10" name="Image 9"/>
          <p:cNvPicPr>
            <a:picLocks noChangeAspect="1"/>
          </p:cNvPicPr>
          <p:nvPr/>
        </p:nvPicPr>
        <p:blipFill>
          <a:blip r:embed="rId5"/>
          <a:stretch>
            <a:fillRect/>
          </a:stretch>
        </p:blipFill>
        <p:spPr>
          <a:xfrm>
            <a:off x="7179515" y="4022051"/>
            <a:ext cx="4401624" cy="1673857"/>
          </a:xfrm>
          <a:prstGeom prst="rect">
            <a:avLst/>
          </a:prstGeom>
        </p:spPr>
      </p:pic>
      <p:sp>
        <p:nvSpPr>
          <p:cNvPr id="12" name="ZoneTexte 11"/>
          <p:cNvSpPr txBox="1"/>
          <p:nvPr/>
        </p:nvSpPr>
        <p:spPr>
          <a:xfrm>
            <a:off x="4011560" y="3228485"/>
            <a:ext cx="5965414" cy="461665"/>
          </a:xfrm>
          <a:prstGeom prst="rect">
            <a:avLst/>
          </a:prstGeom>
          <a:noFill/>
        </p:spPr>
        <p:txBody>
          <a:bodyPr wrap="square" rtlCol="0">
            <a:spAutoFit/>
          </a:bodyPr>
          <a:lstStyle/>
          <a:p>
            <a:r>
              <a:rPr lang="fr-FR" sz="2400" b="1" dirty="0">
                <a:solidFill>
                  <a:srgbClr val="FF66FF"/>
                </a:solidFill>
              </a:rPr>
              <a:t>No silos, no </a:t>
            </a:r>
            <a:r>
              <a:rPr lang="fr-FR" sz="2400" b="1" dirty="0" err="1">
                <a:solidFill>
                  <a:srgbClr val="FF66FF"/>
                </a:solidFill>
              </a:rPr>
              <a:t>borders</a:t>
            </a:r>
            <a:r>
              <a:rPr lang="fr-FR" sz="2400" b="1" dirty="0">
                <a:solidFill>
                  <a:srgbClr val="FF66FF"/>
                </a:solidFill>
              </a:rPr>
              <a:t>, no </a:t>
            </a:r>
            <a:r>
              <a:rPr lang="fr-FR" sz="2400" b="1" dirty="0" err="1">
                <a:solidFill>
                  <a:srgbClr val="FF66FF"/>
                </a:solidFill>
              </a:rPr>
              <a:t>problems</a:t>
            </a:r>
            <a:r>
              <a:rPr lang="fr-FR" sz="2400" b="1" dirty="0">
                <a:solidFill>
                  <a:srgbClr val="FF66FF"/>
                </a:solidFill>
              </a:rPr>
              <a:t>…</a:t>
            </a:r>
          </a:p>
        </p:txBody>
      </p:sp>
    </p:spTree>
    <p:extLst>
      <p:ext uri="{BB962C8B-B14F-4D97-AF65-F5344CB8AC3E}">
        <p14:creationId xmlns:p14="http://schemas.microsoft.com/office/powerpoint/2010/main" val="199632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FC582C2-D41D-CF8E-64C8-C8DB17D3FD14}"/>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8522EF20-FD44-6132-0500-DA5BECB4FB0B}"/>
              </a:ext>
            </a:extLst>
          </p:cNvPr>
          <p:cNvSpPr>
            <a:spLocks noGrp="1"/>
          </p:cNvSpPr>
          <p:nvPr>
            <p:ph type="title"/>
          </p:nvPr>
        </p:nvSpPr>
        <p:spPr/>
        <p:txBody>
          <a:bodyPr/>
          <a:lstStyle/>
          <a:p>
            <a:r>
              <a:rPr lang="fr-FR" dirty="0"/>
              <a:t>Automatisation robotisée des processus (RPA)</a:t>
            </a:r>
          </a:p>
        </p:txBody>
      </p:sp>
      <p:sp>
        <p:nvSpPr>
          <p:cNvPr id="4" name="Espace réservé de la date 3">
            <a:extLst>
              <a:ext uri="{FF2B5EF4-FFF2-40B4-BE49-F238E27FC236}">
                <a16:creationId xmlns:a16="http://schemas.microsoft.com/office/drawing/2014/main" id="{54315739-84A8-9D80-472A-B1D50018FED5}"/>
              </a:ext>
            </a:extLst>
          </p:cNvPr>
          <p:cNvSpPr>
            <a:spLocks noGrp="1"/>
          </p:cNvSpPr>
          <p:nvPr>
            <p:ph type="dt" sz="half" idx="10"/>
          </p:nvPr>
        </p:nvSpPr>
        <p:spPr/>
        <p:txBody>
          <a:bodyPr/>
          <a:lstStyle/>
          <a:p>
            <a:fld id="{D597D461-3A27-4065-9E41-6CD8FD49463D}" type="datetime1">
              <a:rPr lang="fr-FR" smtClean="0"/>
              <a:t>23/03/2023</a:t>
            </a:fld>
            <a:endParaRPr lang="fr-FR" dirty="0"/>
          </a:p>
        </p:txBody>
      </p:sp>
      <p:sp>
        <p:nvSpPr>
          <p:cNvPr id="5" name="Espace réservé du contenu 4">
            <a:extLst>
              <a:ext uri="{FF2B5EF4-FFF2-40B4-BE49-F238E27FC236}">
                <a16:creationId xmlns:a16="http://schemas.microsoft.com/office/drawing/2014/main" id="{92761506-4BC6-0196-2F8E-E4210DF43F2E}"/>
              </a:ext>
            </a:extLst>
          </p:cNvPr>
          <p:cNvSpPr>
            <a:spLocks noGrp="1"/>
          </p:cNvSpPr>
          <p:nvPr>
            <p:ph idx="1"/>
          </p:nvPr>
        </p:nvSpPr>
        <p:spPr/>
        <p:txBody>
          <a:bodyPr>
            <a:normAutofit fontScale="92500"/>
          </a:bodyPr>
          <a:lstStyle/>
          <a:p>
            <a:r>
              <a:rPr lang="fr-FR" dirty="0"/>
              <a:t>La technique consiste à identifier quelles tâches pourraient être automatisées au cours d’un processus de travail, sans le modifier de façon significative</a:t>
            </a:r>
          </a:p>
          <a:p>
            <a:r>
              <a:rPr lang="fr-FR" dirty="0"/>
              <a:t>Ces tâches correspondent à des actions bien précises effectuées sans réflexion ou avec des logiques très simples</a:t>
            </a:r>
          </a:p>
          <a:p>
            <a:r>
              <a:rPr lang="fr-FR" dirty="0"/>
              <a:t>Utilisation d’applications de reconnaissance optique de caractères, extractions automatiques des données, etc.</a:t>
            </a:r>
          </a:p>
          <a:p>
            <a:pPr>
              <a:buFont typeface="Wingdings" panose="05000000000000000000" pitchFamily="2" charset="2"/>
              <a:buChar char="à"/>
            </a:pPr>
            <a:r>
              <a:rPr lang="fr-FR" dirty="0">
                <a:sym typeface="Wingdings" panose="05000000000000000000" pitchFamily="2" charset="2"/>
              </a:rPr>
              <a:t>Génération automatique d’emails, </a:t>
            </a:r>
            <a:r>
              <a:rPr lang="fr-FR" dirty="0" err="1">
                <a:sym typeface="Wingdings" panose="05000000000000000000" pitchFamily="2" charset="2"/>
              </a:rPr>
              <a:t>chatbots</a:t>
            </a:r>
            <a:r>
              <a:rPr lang="fr-FR" dirty="0">
                <a:sym typeface="Wingdings" panose="05000000000000000000" pitchFamily="2" charset="2"/>
              </a:rPr>
              <a:t>, gestion des données de RH, etc.</a:t>
            </a:r>
          </a:p>
          <a:p>
            <a:r>
              <a:rPr lang="fr-FR" dirty="0">
                <a:sym typeface="Wingdings" panose="05000000000000000000" pitchFamily="2" charset="2"/>
              </a:rPr>
              <a:t>Permet aux travailleurs de se concentrer sur des tâches plus conceptuelles</a:t>
            </a:r>
          </a:p>
          <a:p>
            <a:r>
              <a:rPr lang="fr-FR" dirty="0">
                <a:sym typeface="Wingdings" panose="05000000000000000000" pitchFamily="2" charset="2"/>
              </a:rPr>
              <a:t>C’est très bon marché, ça ne remet pas en cause le processus de travail et ça peut être mis en place progressivement</a:t>
            </a:r>
          </a:p>
          <a:p>
            <a:r>
              <a:rPr lang="fr-FR" dirty="0">
                <a:sym typeface="Wingdings" panose="05000000000000000000" pitchFamily="2" charset="2"/>
              </a:rPr>
              <a:t>Mais risque de pertes d’emplois et d’intensification du travail (problèmes d’évolution des métiers)</a:t>
            </a:r>
          </a:p>
          <a:p>
            <a:pPr marL="0" indent="0">
              <a:buNone/>
            </a:pPr>
            <a:endParaRPr lang="fr-FR" dirty="0"/>
          </a:p>
        </p:txBody>
      </p:sp>
    </p:spTree>
    <p:extLst>
      <p:ext uri="{BB962C8B-B14F-4D97-AF65-F5344CB8AC3E}">
        <p14:creationId xmlns:p14="http://schemas.microsoft.com/office/powerpoint/2010/main" val="35186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99B81D9F-496C-D188-3317-A1183E85CEDB}"/>
              </a:ext>
            </a:extLst>
          </p:cNvPr>
          <p:cNvSpPr>
            <a:spLocks noGrp="1"/>
          </p:cNvSpPr>
          <p:nvPr>
            <p:ph type="body" sz="quarter" idx="13"/>
          </p:nvPr>
        </p:nvSpPr>
        <p:spPr/>
        <p:txBody>
          <a:bodyPr/>
          <a:lstStyle/>
          <a:p>
            <a:r>
              <a:rPr lang="fr-FR" dirty="0"/>
              <a:t>L’intelligence artificielle au service de la SST</a:t>
            </a:r>
          </a:p>
        </p:txBody>
      </p:sp>
      <p:sp>
        <p:nvSpPr>
          <p:cNvPr id="2" name="Espace réservé du pied de page 1">
            <a:extLst>
              <a:ext uri="{FF2B5EF4-FFF2-40B4-BE49-F238E27FC236}">
                <a16:creationId xmlns:a16="http://schemas.microsoft.com/office/drawing/2014/main" id="{9BDA34A4-A9A7-40C7-6DE0-AAA4CC092643}"/>
              </a:ext>
            </a:extLst>
          </p:cNvPr>
          <p:cNvSpPr>
            <a:spLocks noGrp="1"/>
          </p:cNvSpPr>
          <p:nvPr>
            <p:ph type="ftr" sz="quarter" idx="4294967295"/>
          </p:nvPr>
        </p:nvSpPr>
        <p:spPr>
          <a:xfrm>
            <a:off x="0" y="6246813"/>
            <a:ext cx="7415213" cy="365125"/>
          </a:xfrm>
        </p:spPr>
        <p:txBody>
          <a:bodyPr/>
          <a:lstStyle/>
          <a:p>
            <a:r>
              <a:rPr lang="fr-FR"/>
              <a:t>A modifier dans insertion &gt; Entête et pied (pour une modification sur toutes les diapos)</a:t>
            </a:r>
            <a:endParaRPr lang="fr-FR" dirty="0"/>
          </a:p>
        </p:txBody>
      </p:sp>
      <p:sp>
        <p:nvSpPr>
          <p:cNvPr id="5" name="Espace réservé de la date 4">
            <a:extLst>
              <a:ext uri="{FF2B5EF4-FFF2-40B4-BE49-F238E27FC236}">
                <a16:creationId xmlns:a16="http://schemas.microsoft.com/office/drawing/2014/main" id="{55E5D939-32CF-08F8-2DCB-2F2126BDEE6E}"/>
              </a:ext>
            </a:extLst>
          </p:cNvPr>
          <p:cNvSpPr>
            <a:spLocks noGrp="1"/>
          </p:cNvSpPr>
          <p:nvPr>
            <p:ph type="dt" sz="half" idx="4294967295"/>
          </p:nvPr>
        </p:nvSpPr>
        <p:spPr>
          <a:xfrm>
            <a:off x="0" y="6246813"/>
            <a:ext cx="987425" cy="365125"/>
          </a:xfrm>
        </p:spPr>
        <p:txBody>
          <a:bodyPr/>
          <a:lstStyle/>
          <a:p>
            <a:fld id="{A20CD85F-886C-4E45-BE0C-94BD960D7B45}" type="datetime1">
              <a:rPr lang="fr-FR" smtClean="0"/>
              <a:t>23/03/2023</a:t>
            </a:fld>
            <a:endParaRPr lang="fr-FR" dirty="0"/>
          </a:p>
        </p:txBody>
      </p:sp>
      <p:pic>
        <p:nvPicPr>
          <p:cNvPr id="9" name="Image 8">
            <a:extLst>
              <a:ext uri="{FF2B5EF4-FFF2-40B4-BE49-F238E27FC236}">
                <a16:creationId xmlns:a16="http://schemas.microsoft.com/office/drawing/2014/main" id="{BE400119-CBA0-0C09-18E9-717E92123B98}"/>
              </a:ext>
            </a:extLst>
          </p:cNvPr>
          <p:cNvPicPr>
            <a:picLocks noChangeAspect="1"/>
          </p:cNvPicPr>
          <p:nvPr/>
        </p:nvPicPr>
        <p:blipFill>
          <a:blip r:embed="rId2"/>
          <a:stretch>
            <a:fillRect/>
          </a:stretch>
        </p:blipFill>
        <p:spPr>
          <a:xfrm>
            <a:off x="7670241" y="0"/>
            <a:ext cx="4521759" cy="2543489"/>
          </a:xfrm>
          <a:prstGeom prst="rect">
            <a:avLst/>
          </a:prstGeom>
        </p:spPr>
      </p:pic>
    </p:spTree>
    <p:extLst>
      <p:ext uri="{BB962C8B-B14F-4D97-AF65-F5344CB8AC3E}">
        <p14:creationId xmlns:p14="http://schemas.microsoft.com/office/powerpoint/2010/main" val="1633442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57EEC4-0A26-92AA-CA46-71EBC3063EB7}"/>
              </a:ext>
            </a:extLst>
          </p:cNvPr>
          <p:cNvSpPr>
            <a:spLocks noGrp="1"/>
          </p:cNvSpPr>
          <p:nvPr>
            <p:ph type="title"/>
          </p:nvPr>
        </p:nvSpPr>
        <p:spPr/>
        <p:txBody>
          <a:bodyPr>
            <a:normAutofit fontScale="90000"/>
          </a:bodyPr>
          <a:lstStyle/>
          <a:p>
            <a:r>
              <a:rPr lang="fr-FR" dirty="0"/>
              <a:t>Points clés : un marché en plein développement</a:t>
            </a:r>
            <a:br>
              <a:rPr lang="fr-FR" dirty="0"/>
            </a:br>
            <a:endParaRPr lang="fr-FR" dirty="0"/>
          </a:p>
        </p:txBody>
      </p:sp>
      <p:sp>
        <p:nvSpPr>
          <p:cNvPr id="4" name="Espace réservé du contenu 3">
            <a:extLst>
              <a:ext uri="{FF2B5EF4-FFF2-40B4-BE49-F238E27FC236}">
                <a16:creationId xmlns:a16="http://schemas.microsoft.com/office/drawing/2014/main" id="{F3AB8A13-7DFE-0906-2759-7D4637B0C446}"/>
              </a:ext>
            </a:extLst>
          </p:cNvPr>
          <p:cNvSpPr>
            <a:spLocks noGrp="1"/>
          </p:cNvSpPr>
          <p:nvPr>
            <p:ph idx="1"/>
          </p:nvPr>
        </p:nvSpPr>
        <p:spPr/>
        <p:txBody>
          <a:bodyPr>
            <a:normAutofit fontScale="925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Le développement de l’IA  fait de </a:t>
            </a:r>
            <a:r>
              <a:rPr kumimoji="0" lang="fr-FR" sz="2400" b="1" i="0" u="none" strike="noStrike" kern="1200" cap="none" spc="0" normalizeH="0" baseline="0" noProof="0" dirty="0">
                <a:ln>
                  <a:noFill/>
                </a:ln>
                <a:solidFill>
                  <a:srgbClr val="5B9BD5"/>
                </a:solidFill>
                <a:effectLst/>
                <a:uLnTx/>
                <a:uFillTx/>
                <a:latin typeface="Arial"/>
                <a:ea typeface="+mn-ea"/>
                <a:cs typeface="Arial"/>
              </a:rPr>
              <a:t>la sécurisation des environnements de travail </a:t>
            </a:r>
            <a:r>
              <a:rPr kumimoji="0" lang="fr-FR" sz="2400" b="0" i="0" u="none" strike="noStrike" kern="1200" cap="none" spc="0" normalizeH="0" baseline="0" noProof="0" dirty="0">
                <a:ln>
                  <a:noFill/>
                </a:ln>
                <a:solidFill>
                  <a:prstClr val="black"/>
                </a:solidFill>
                <a:effectLst/>
                <a:uLnTx/>
                <a:uFillTx/>
                <a:latin typeface="Arial"/>
                <a:ea typeface="+mn-ea"/>
                <a:cs typeface="Arial"/>
              </a:rPr>
              <a:t>un marché potentiel conséquent.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Du point de vue de la prévention</a:t>
            </a:r>
            <a:r>
              <a:rPr kumimoji="0" lang="fr-FR" sz="2400" b="1" i="0" u="none" strike="noStrike" kern="1200" cap="none" spc="0" normalizeH="0" baseline="0" noProof="0" dirty="0">
                <a:ln>
                  <a:noFill/>
                </a:ln>
                <a:solidFill>
                  <a:prstClr val="black"/>
                </a:solidFill>
                <a:effectLst/>
                <a:uLnTx/>
                <a:uFillTx/>
                <a:latin typeface="Arial"/>
                <a:ea typeface="+mn-ea"/>
                <a:cs typeface="Arial"/>
              </a:rPr>
              <a:t>, </a:t>
            </a:r>
            <a:r>
              <a:rPr kumimoji="0" lang="fr-FR" sz="2400" b="0" i="0" u="none" strike="noStrike" kern="1200" cap="none" spc="0" normalizeH="0" baseline="0" noProof="0" dirty="0">
                <a:ln>
                  <a:noFill/>
                </a:ln>
                <a:solidFill>
                  <a:prstClr val="black"/>
                </a:solidFill>
                <a:effectLst/>
                <a:uLnTx/>
                <a:uFillTx/>
                <a:latin typeface="Arial"/>
                <a:ea typeface="+mn-ea"/>
                <a:cs typeface="Arial"/>
              </a:rPr>
              <a:t>elle offre la possibilité de soustraire les travailleurs à certains risques.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Enjeu pour les acteurs à favoriser le développement </a:t>
            </a:r>
            <a:r>
              <a:rPr kumimoji="0" lang="fr-FR" sz="2400" b="0" i="0" u="none" strike="noStrike" kern="1200" cap="none" spc="0" normalizeH="0" baseline="0" noProof="0" dirty="0">
                <a:ln>
                  <a:noFill/>
                </a:ln>
                <a:solidFill>
                  <a:srgbClr val="5B9BD5"/>
                </a:solidFill>
                <a:effectLst/>
                <a:uLnTx/>
                <a:uFillTx/>
                <a:latin typeface="Arial"/>
                <a:ea typeface="+mn-ea"/>
                <a:cs typeface="Arial"/>
              </a:rPr>
              <a:t>de </a:t>
            </a:r>
            <a:r>
              <a:rPr kumimoji="0" lang="fr-FR" sz="2400" b="1" i="0" u="none" strike="noStrike" kern="1200" cap="none" spc="0" normalizeH="0" baseline="0" noProof="0" dirty="0">
                <a:ln>
                  <a:noFill/>
                </a:ln>
                <a:solidFill>
                  <a:srgbClr val="5B9BD5"/>
                </a:solidFill>
                <a:effectLst/>
                <a:uLnTx/>
                <a:uFillTx/>
                <a:latin typeface="Arial"/>
                <a:ea typeface="+mn-ea"/>
                <a:cs typeface="Arial"/>
              </a:rPr>
              <a:t>systèmes d’IA compatibles avec les valeurs essentielles de l’approche européenne et française de la S&amp;ST</a:t>
            </a:r>
            <a:r>
              <a:rPr kumimoji="0" lang="fr-FR" sz="2400" b="0"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Le scénario d’un nouvel hiver de l’IA n’est pas exclu. </a:t>
            </a:r>
            <a:r>
              <a:rPr kumimoji="0" lang="fr-FR" sz="2400" b="1" i="0" u="none" strike="noStrike" kern="1200" cap="none" spc="0" normalizeH="0" baseline="0" noProof="0" dirty="0">
                <a:ln>
                  <a:noFill/>
                </a:ln>
                <a:solidFill>
                  <a:srgbClr val="5B9BD5"/>
                </a:solidFill>
                <a:effectLst/>
                <a:uLnTx/>
                <a:uFillTx/>
                <a:latin typeface="Arial"/>
                <a:ea typeface="+mn-ea"/>
                <a:cs typeface="Arial"/>
              </a:rPr>
              <a:t>Il ne faut pas faire reposer toutes les avancées en S&amp;ST sur ces solutions technologiques</a:t>
            </a:r>
            <a:r>
              <a:rPr kumimoji="0" lang="fr-FR" sz="2400" b="0" i="0" u="none" strike="noStrike" kern="1200" cap="none" spc="0" normalizeH="0" baseline="0" noProof="0" dirty="0">
                <a:ln>
                  <a:noFill/>
                </a:ln>
                <a:solidFill>
                  <a:prstClr val="black"/>
                </a:solidFill>
                <a:effectLst/>
                <a:uLnTx/>
                <a:uFillTx/>
                <a:latin typeface="Arial"/>
                <a:ea typeface="+mn-ea"/>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Nécessité de favoriser </a:t>
            </a:r>
            <a:r>
              <a:rPr kumimoji="0" lang="fr-FR" sz="2400" b="1" i="0" u="none" strike="noStrike" kern="1200" cap="none" spc="0" normalizeH="0" baseline="0" noProof="0" dirty="0">
                <a:ln>
                  <a:noFill/>
                </a:ln>
                <a:solidFill>
                  <a:srgbClr val="5B9BD5"/>
                </a:solidFill>
                <a:effectLst/>
                <a:uLnTx/>
                <a:uFillTx/>
                <a:latin typeface="Arial"/>
                <a:ea typeface="+mn-ea"/>
                <a:cs typeface="Arial"/>
              </a:rPr>
              <a:t>la bonne compréhension de ces outils </a:t>
            </a:r>
            <a:r>
              <a:rPr kumimoji="0" lang="fr-FR" sz="2400" b="0" i="0" u="none" strike="noStrike" kern="1200" cap="none" spc="0" normalizeH="0" baseline="0" noProof="0" dirty="0">
                <a:ln>
                  <a:noFill/>
                </a:ln>
                <a:solidFill>
                  <a:prstClr val="black"/>
                </a:solidFill>
                <a:effectLst/>
                <a:uLnTx/>
                <a:uFillTx/>
                <a:latin typeface="Arial"/>
                <a:ea typeface="+mn-ea"/>
                <a:cs typeface="Arial"/>
              </a:rPr>
              <a:t>par les salariés et employeurs, et de </a:t>
            </a:r>
            <a:r>
              <a:rPr kumimoji="0" lang="fr-FR" sz="2400" b="1" i="0" u="none" strike="noStrike" kern="1200" cap="none" spc="0" normalizeH="0" baseline="0" noProof="0" dirty="0">
                <a:ln>
                  <a:noFill/>
                </a:ln>
                <a:solidFill>
                  <a:srgbClr val="5B9BD5"/>
                </a:solidFill>
                <a:effectLst/>
                <a:uLnTx/>
                <a:uFillTx/>
                <a:latin typeface="Arial"/>
                <a:ea typeface="+mn-ea"/>
                <a:cs typeface="Arial"/>
              </a:rPr>
              <a:t>favoriser l’émergence de solutions transparentes </a:t>
            </a:r>
            <a:r>
              <a:rPr kumimoji="0" lang="fr-FR" sz="2400" b="0" i="0" u="none" strike="noStrike" kern="1200" cap="none" spc="0" normalizeH="0" baseline="0" noProof="0" dirty="0">
                <a:ln>
                  <a:noFill/>
                </a:ln>
                <a:solidFill>
                  <a:prstClr val="black"/>
                </a:solidFill>
                <a:effectLst/>
                <a:uLnTx/>
                <a:uFillTx/>
                <a:latin typeface="Arial"/>
                <a:ea typeface="+mn-ea"/>
                <a:cs typeface="Arial"/>
              </a:rPr>
              <a:t>facilitant la délibération.</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endParaRPr lang="fr-FR" dirty="0"/>
          </a:p>
        </p:txBody>
      </p:sp>
    </p:spTree>
    <p:extLst>
      <p:ext uri="{BB962C8B-B14F-4D97-AF65-F5344CB8AC3E}">
        <p14:creationId xmlns:p14="http://schemas.microsoft.com/office/powerpoint/2010/main" val="352303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76B9A3A-7976-042F-A105-7D05DE55F941}"/>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B181D65E-89F3-23F7-2337-70EEC6E62218}"/>
              </a:ext>
            </a:extLst>
          </p:cNvPr>
          <p:cNvSpPr>
            <a:spLocks noGrp="1"/>
          </p:cNvSpPr>
          <p:nvPr>
            <p:ph type="title"/>
          </p:nvPr>
        </p:nvSpPr>
        <p:spPr/>
        <p:txBody>
          <a:bodyPr>
            <a:normAutofit fontScale="90000"/>
          </a:bodyPr>
          <a:lstStyle/>
          <a:p>
            <a:r>
              <a:rPr lang="fr-FR" dirty="0"/>
              <a:t>Points clés : Des promesses en S&amp;ST</a:t>
            </a:r>
            <a:br>
              <a:rPr lang="fr-FR" dirty="0"/>
            </a:br>
            <a:endParaRPr lang="fr-FR" dirty="0"/>
          </a:p>
        </p:txBody>
      </p:sp>
      <p:sp>
        <p:nvSpPr>
          <p:cNvPr id="4" name="Espace réservé de la date 3">
            <a:extLst>
              <a:ext uri="{FF2B5EF4-FFF2-40B4-BE49-F238E27FC236}">
                <a16:creationId xmlns:a16="http://schemas.microsoft.com/office/drawing/2014/main" id="{046B01DD-CE56-D526-3589-4577537763E3}"/>
              </a:ext>
            </a:extLst>
          </p:cNvPr>
          <p:cNvSpPr>
            <a:spLocks noGrp="1"/>
          </p:cNvSpPr>
          <p:nvPr>
            <p:ph type="dt" sz="half" idx="10"/>
          </p:nvPr>
        </p:nvSpPr>
        <p:spPr/>
        <p:txBody>
          <a:bodyPr/>
          <a:lstStyle/>
          <a:p>
            <a:fld id="{0E4E2ED7-A1E9-45B1-BD61-2136C489434B}" type="datetime1">
              <a:rPr lang="fr-FR" smtClean="0"/>
              <a:t>23/03/2023</a:t>
            </a:fld>
            <a:endParaRPr lang="fr-FR" dirty="0"/>
          </a:p>
        </p:txBody>
      </p:sp>
      <p:sp>
        <p:nvSpPr>
          <p:cNvPr id="5" name="Espace réservé du contenu 4">
            <a:extLst>
              <a:ext uri="{FF2B5EF4-FFF2-40B4-BE49-F238E27FC236}">
                <a16:creationId xmlns:a16="http://schemas.microsoft.com/office/drawing/2014/main" id="{1F37C1FD-6535-1E1B-327B-EA1D4B4A1BF7}"/>
              </a:ext>
            </a:extLst>
          </p:cNvPr>
          <p:cNvSpPr>
            <a:spLocks noGrp="1"/>
          </p:cNvSpPr>
          <p:nvPr>
            <p:ph idx="1"/>
          </p:nvPr>
        </p:nvSpPr>
        <p:spPr/>
        <p:txBody>
          <a:bodyPr>
            <a:normAutofit fontScale="925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Le traitement de grandes masses de données </a:t>
            </a:r>
            <a:r>
              <a:rPr kumimoji="0" lang="fr-FR" sz="2400" b="0" i="0" u="none" strike="noStrike" kern="1200" cap="none" spc="0" normalizeH="0" baseline="0" noProof="0" dirty="0">
                <a:ln>
                  <a:noFill/>
                </a:ln>
                <a:solidFill>
                  <a:prstClr val="black"/>
                </a:solidFill>
                <a:effectLst/>
                <a:uLnTx/>
                <a:uFillTx/>
                <a:latin typeface="Arial"/>
                <a:ea typeface="+mn-ea"/>
                <a:cs typeface="Arial"/>
              </a:rPr>
              <a:t>ouvre des perspectives intéressantes en épidémiologie et en accidentologie mais sous réserve de disposer de données fiables : ne pas négliger les dimensions de la S&amp;ST pour lesquelles aucune donnée exploitable n'est disponible (dimension organisationnelle).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Les solutions de surveillance des environnements de travail</a:t>
            </a:r>
            <a:r>
              <a:rPr kumimoji="0" lang="fr-FR" sz="2400" b="0" i="0" u="none" strike="noStrike" kern="1200" cap="none" spc="0" normalizeH="0" baseline="0" noProof="0" dirty="0">
                <a:ln>
                  <a:noFill/>
                </a:ln>
                <a:solidFill>
                  <a:prstClr val="black"/>
                </a:solidFill>
                <a:effectLst/>
                <a:uLnTx/>
                <a:uFillTx/>
                <a:latin typeface="Arial"/>
                <a:ea typeface="+mn-ea"/>
                <a:cs typeface="Arial"/>
              </a:rPr>
              <a:t>, offrent des fonctionnalités de détection et d’alerte, mais offrent aussi une masse d’informations utiles à l'élaboration de mesures de prévention durables (organisationnelles) : nécessité d’impliquer des personnes capables d’analyser ces données.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Les dispositifs de </a:t>
            </a:r>
            <a:r>
              <a:rPr kumimoji="0" lang="fr-FR" sz="2400" b="1" i="0" u="none" strike="noStrike" kern="1200" cap="none" spc="0" normalizeH="0" baseline="0" noProof="0" dirty="0" err="1">
                <a:ln>
                  <a:noFill/>
                </a:ln>
                <a:solidFill>
                  <a:srgbClr val="5B9BD5"/>
                </a:solidFill>
                <a:effectLst/>
                <a:uLnTx/>
                <a:uFillTx/>
                <a:latin typeface="Arial"/>
                <a:ea typeface="+mn-ea"/>
                <a:cs typeface="Arial"/>
              </a:rPr>
              <a:t>téléopération</a:t>
            </a:r>
            <a:r>
              <a:rPr kumimoji="0" lang="fr-FR" sz="2400" b="1" i="0" u="none" strike="noStrike" kern="1200" cap="none" spc="0" normalizeH="0" baseline="0" noProof="0" dirty="0">
                <a:ln>
                  <a:noFill/>
                </a:ln>
                <a:solidFill>
                  <a:srgbClr val="5B9BD5"/>
                </a:solidFill>
                <a:effectLst/>
                <a:uLnTx/>
                <a:uFillTx/>
                <a:latin typeface="Arial"/>
                <a:ea typeface="+mn-ea"/>
                <a:cs typeface="Arial"/>
              </a:rPr>
              <a:t> et de robotique collaborative</a:t>
            </a:r>
            <a:r>
              <a:rPr kumimoji="0" lang="fr-FR" sz="2400" b="1" i="0" u="none" strike="noStrike" kern="1200" cap="none" spc="0" normalizeH="0" baseline="0" noProof="0" dirty="0">
                <a:ln>
                  <a:noFill/>
                </a:ln>
                <a:solidFill>
                  <a:prstClr val="black"/>
                </a:solidFill>
                <a:effectLst/>
                <a:uLnTx/>
                <a:uFillTx/>
                <a:latin typeface="Arial"/>
                <a:ea typeface="+mn-ea"/>
                <a:cs typeface="Arial"/>
              </a:rPr>
              <a:t> </a:t>
            </a:r>
            <a:r>
              <a:rPr kumimoji="0" lang="fr-FR" sz="2400" b="0" i="0" u="none" strike="noStrike" kern="1200" cap="none" spc="0" normalizeH="0" baseline="0" noProof="0" dirty="0">
                <a:ln>
                  <a:noFill/>
                </a:ln>
                <a:solidFill>
                  <a:prstClr val="black"/>
                </a:solidFill>
                <a:effectLst/>
                <a:uLnTx/>
                <a:uFillTx/>
                <a:latin typeface="Arial"/>
                <a:ea typeface="+mn-ea"/>
                <a:cs typeface="Arial"/>
              </a:rPr>
              <a:t>peuvent atténuer, voire supprimer, l'exposition aux facteurs de risque : nécessité d’évaluer ces systèmes de façon systématique pour s'assurer qu'ils ne génèrent pas de nouveaux risques (intensification du travail, perte de sens, etc.).</a:t>
            </a:r>
          </a:p>
          <a:p>
            <a:endParaRPr lang="fr-FR" dirty="0"/>
          </a:p>
        </p:txBody>
      </p:sp>
    </p:spTree>
    <p:extLst>
      <p:ext uri="{BB962C8B-B14F-4D97-AF65-F5344CB8AC3E}">
        <p14:creationId xmlns:p14="http://schemas.microsoft.com/office/powerpoint/2010/main" val="2824157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3C8A68A-78F5-3363-D1CD-709072F724D0}"/>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6BD48A28-9913-2E03-45B3-E08DD581769D}"/>
              </a:ext>
            </a:extLst>
          </p:cNvPr>
          <p:cNvSpPr>
            <a:spLocks noGrp="1"/>
          </p:cNvSpPr>
          <p:nvPr>
            <p:ph type="title"/>
          </p:nvPr>
        </p:nvSpPr>
        <p:spPr/>
        <p:txBody>
          <a:bodyPr>
            <a:normAutofit fontScale="90000"/>
          </a:bodyPr>
          <a:lstStyle/>
          <a:p>
            <a:r>
              <a:rPr lang="fr-FR" dirty="0"/>
              <a:t>Limites et points de vigilance sur les usages de l’IA en S&amp;ST</a:t>
            </a:r>
            <a:br>
              <a:rPr lang="fr-FR" dirty="0"/>
            </a:br>
            <a:endParaRPr lang="fr-FR" dirty="0"/>
          </a:p>
        </p:txBody>
      </p:sp>
      <p:sp>
        <p:nvSpPr>
          <p:cNvPr id="4" name="Espace réservé de la date 3">
            <a:extLst>
              <a:ext uri="{FF2B5EF4-FFF2-40B4-BE49-F238E27FC236}">
                <a16:creationId xmlns:a16="http://schemas.microsoft.com/office/drawing/2014/main" id="{42F02786-52CE-7CA2-E332-8C53D5E28464}"/>
              </a:ext>
            </a:extLst>
          </p:cNvPr>
          <p:cNvSpPr>
            <a:spLocks noGrp="1"/>
          </p:cNvSpPr>
          <p:nvPr>
            <p:ph type="dt" sz="half" idx="10"/>
          </p:nvPr>
        </p:nvSpPr>
        <p:spPr/>
        <p:txBody>
          <a:bodyPr/>
          <a:lstStyle/>
          <a:p>
            <a:fld id="{0E4E2ED7-A1E9-45B1-BD61-2136C489434B}" type="datetime1">
              <a:rPr lang="fr-FR" smtClean="0"/>
              <a:t>23/03/2023</a:t>
            </a:fld>
            <a:endParaRPr lang="fr-FR" dirty="0"/>
          </a:p>
        </p:txBody>
      </p:sp>
      <p:sp>
        <p:nvSpPr>
          <p:cNvPr id="5" name="Espace réservé du contenu 4">
            <a:extLst>
              <a:ext uri="{FF2B5EF4-FFF2-40B4-BE49-F238E27FC236}">
                <a16:creationId xmlns:a16="http://schemas.microsoft.com/office/drawing/2014/main" id="{FFCFDE00-6BB0-1E93-75FE-39747829BDD5}"/>
              </a:ext>
            </a:extLst>
          </p:cNvPr>
          <p:cNvSpPr>
            <a:spLocks noGrp="1"/>
          </p:cNvSpPr>
          <p:nvPr>
            <p:ph idx="1"/>
          </p:nvPr>
        </p:nvSpPr>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srgbClr val="5B9BD5"/>
                </a:solidFill>
                <a:effectLst/>
                <a:uLnTx/>
                <a:uFillTx/>
                <a:latin typeface="Calibri"/>
                <a:ea typeface="+mn-ea"/>
                <a:cs typeface="+mn-cs"/>
              </a:rPr>
              <a:t>Risque de positionner ces technologies au centre de l'organisation </a:t>
            </a:r>
            <a:r>
              <a:rPr kumimoji="0" lang="fr-FR" sz="2400" b="0" i="0" u="none" strike="noStrike" kern="1200" cap="none" spc="0" normalizeH="0" baseline="0" noProof="0" dirty="0">
                <a:ln>
                  <a:noFill/>
                </a:ln>
                <a:solidFill>
                  <a:prstClr val="black"/>
                </a:solidFill>
                <a:effectLst/>
                <a:uLnTx/>
                <a:uFillTx/>
                <a:latin typeface="Calibri"/>
                <a:ea typeface="+mn-ea"/>
                <a:cs typeface="+mn-cs"/>
              </a:rPr>
              <a:t>du travail afin de les rentabiliser avec pour conséquence la </a:t>
            </a:r>
            <a:r>
              <a:rPr kumimoji="0" lang="fr-FR" sz="2400" b="1" i="0" u="none" strike="noStrike" kern="1200" cap="none" spc="0" normalizeH="0" baseline="0" noProof="0" dirty="0">
                <a:ln>
                  <a:noFill/>
                </a:ln>
                <a:solidFill>
                  <a:srgbClr val="5B9BD5"/>
                </a:solidFill>
                <a:effectLst/>
                <a:uLnTx/>
                <a:uFillTx/>
                <a:latin typeface="Calibri"/>
                <a:ea typeface="+mn-ea"/>
                <a:cs typeface="+mn-cs"/>
              </a:rPr>
              <a:t>mise au second plan du travail humain</a:t>
            </a:r>
            <a:r>
              <a:rPr kumimoji="0" lang="fr-FR" sz="2400" b="0" i="0" u="none" strike="noStrike" kern="1200" cap="none" spc="0" normalizeH="0" baseline="0" noProof="0" dirty="0">
                <a:ln>
                  <a:noFill/>
                </a:ln>
                <a:solidFill>
                  <a:srgbClr val="5B9BD5"/>
                </a:solidFill>
                <a:effectLst/>
                <a:uLnTx/>
                <a:uFillTx/>
                <a:latin typeface="Calibri"/>
                <a:ea typeface="+mn-ea"/>
                <a:cs typeface="+mn-cs"/>
              </a:rPr>
              <a:t>.</a:t>
            </a:r>
            <a:endParaRPr kumimoji="0" lang="fr-FR" sz="2800" b="0" i="0" u="none" strike="noStrike" kern="1200" cap="none" spc="0" normalizeH="0" baseline="0" noProof="0" dirty="0">
              <a:ln>
                <a:noFill/>
              </a:ln>
              <a:solidFill>
                <a:srgbClr val="5B9BD5"/>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L’absence de réflexion préalable à la mise en œuvre de ces nouvelles technologies pourrait conduire les acteurs à </a:t>
            </a:r>
            <a:r>
              <a:rPr kumimoji="0" lang="fr-FR" sz="2400" b="1" i="0" u="none" strike="noStrike" kern="1200" cap="none" spc="0" normalizeH="0" baseline="0" noProof="0" dirty="0">
                <a:ln>
                  <a:noFill/>
                </a:ln>
                <a:solidFill>
                  <a:srgbClr val="5B9BD5"/>
                </a:solidFill>
                <a:effectLst/>
                <a:uLnTx/>
                <a:uFillTx/>
                <a:latin typeface="Calibri"/>
                <a:ea typeface="+mn-ea"/>
                <a:cs typeface="+mn-cs"/>
              </a:rPr>
              <a:t>se focaliser sur les risques identifiés par le système d'IA sans évaluer les risques plus organisationnels </a:t>
            </a:r>
            <a:r>
              <a:rPr kumimoji="0" lang="fr-FR" sz="2400" b="0" i="0" u="none" strike="noStrike" kern="1200" cap="none" spc="0" normalizeH="0" baseline="0" noProof="0" dirty="0">
                <a:ln>
                  <a:noFill/>
                </a:ln>
                <a:solidFill>
                  <a:prstClr val="black"/>
                </a:solidFill>
                <a:effectLst/>
                <a:uLnTx/>
                <a:uFillTx/>
                <a:latin typeface="Calibri"/>
                <a:ea typeface="+mn-ea"/>
                <a:cs typeface="+mn-cs"/>
              </a:rPr>
              <a:t>non pris en compte par la technologie.</a:t>
            </a:r>
            <a:endParaRPr kumimoji="0" lang="fr-FR" sz="2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Le développement d'outils alertant les travailleurs de conditions de travail dangereuses peut générer des </a:t>
            </a:r>
            <a:r>
              <a:rPr kumimoji="0" lang="fr-FR" sz="2400" b="1" i="0" u="none" strike="noStrike" kern="1200" cap="none" spc="0" normalizeH="0" baseline="0" noProof="0" dirty="0">
                <a:ln>
                  <a:noFill/>
                </a:ln>
                <a:solidFill>
                  <a:srgbClr val="5B9BD5"/>
                </a:solidFill>
                <a:effectLst/>
                <a:uLnTx/>
                <a:uFillTx/>
                <a:latin typeface="Calibri"/>
                <a:ea typeface="+mn-ea"/>
                <a:cs typeface="+mn-cs"/>
              </a:rPr>
              <a:t>risques psychosociaux et également conduire à une individualisation de la SST</a:t>
            </a:r>
            <a:r>
              <a:rPr kumimoji="0" lang="fr-FR" sz="2400" b="1" i="0" u="none" strike="noStrike" kern="1200" cap="none" spc="0" normalizeH="0" baseline="0" noProof="0" dirty="0">
                <a:ln>
                  <a:noFill/>
                </a:ln>
                <a:solidFill>
                  <a:prstClr val="black"/>
                </a:solidFill>
                <a:effectLst/>
                <a:uLnTx/>
                <a:uFillTx/>
                <a:latin typeface="Calibri"/>
                <a:ea typeface="+mn-ea"/>
                <a:cs typeface="+mn-cs"/>
              </a:rPr>
              <a:t>.</a:t>
            </a:r>
            <a:endParaRPr kumimoji="0" lang="fr-FR" sz="2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Une vigilance particulière à apporter à la </a:t>
            </a:r>
            <a:r>
              <a:rPr kumimoji="0" lang="fr-FR" sz="2400" b="1" i="0" u="none" strike="noStrike" kern="1200" cap="none" spc="0" normalizeH="0" baseline="0" noProof="0" dirty="0">
                <a:ln>
                  <a:noFill/>
                </a:ln>
                <a:solidFill>
                  <a:srgbClr val="5B9BD5"/>
                </a:solidFill>
                <a:effectLst/>
                <a:uLnTx/>
                <a:uFillTx/>
                <a:latin typeface="Calibri"/>
                <a:ea typeface="+mn-ea"/>
                <a:cs typeface="+mn-cs"/>
              </a:rPr>
              <a:t>qualification et à l'étiquetage des ensembles de données utilisés</a:t>
            </a:r>
            <a:r>
              <a:rPr kumimoji="0" lang="fr-FR" sz="2400" b="1"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a:ln>
                  <a:noFill/>
                </a:ln>
                <a:solidFill>
                  <a:prstClr val="black"/>
                </a:solidFill>
                <a:effectLst/>
                <a:uLnTx/>
                <a:uFillTx/>
                <a:latin typeface="Calibri"/>
                <a:ea typeface="+mn-ea"/>
                <a:cs typeface="+mn-cs"/>
              </a:rPr>
              <a:t>pendant les phases d'apprentissage ; il faut veiller à </a:t>
            </a:r>
            <a:r>
              <a:rPr kumimoji="0" lang="fr-FR" sz="2400" b="1" i="0" u="none" strike="noStrike" kern="1200" cap="none" spc="0" normalizeH="0" baseline="0" noProof="0" dirty="0">
                <a:ln>
                  <a:noFill/>
                </a:ln>
                <a:solidFill>
                  <a:srgbClr val="5B9BD5"/>
                </a:solidFill>
                <a:effectLst/>
                <a:uLnTx/>
                <a:uFillTx/>
                <a:latin typeface="Calibri"/>
                <a:ea typeface="+mn-ea"/>
                <a:cs typeface="+mn-cs"/>
              </a:rPr>
              <a:t>vérifier les domaines d'applicabilité</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endParaRPr kumimoji="0" lang="fr-FR" sz="2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Les accidents du travail surviennent fréquemment dans des </a:t>
            </a:r>
            <a:r>
              <a:rPr kumimoji="0" lang="fr-FR" sz="2400" b="1" i="0" u="none" strike="noStrike" kern="1200" cap="none" spc="0" normalizeH="0" baseline="0" noProof="0" dirty="0">
                <a:ln>
                  <a:noFill/>
                </a:ln>
                <a:solidFill>
                  <a:srgbClr val="5B9BD5"/>
                </a:solidFill>
                <a:effectLst/>
                <a:uLnTx/>
                <a:uFillTx/>
                <a:latin typeface="Calibri"/>
                <a:ea typeface="+mn-ea"/>
                <a:cs typeface="+mn-cs"/>
              </a:rPr>
              <a:t>situations atypiques </a:t>
            </a:r>
            <a:r>
              <a:rPr kumimoji="0" lang="fr-FR" sz="2400" b="0" i="0" u="none" strike="noStrike" kern="1200" cap="none" spc="0" normalizeH="0" baseline="0" noProof="0" dirty="0">
                <a:ln>
                  <a:noFill/>
                </a:ln>
                <a:solidFill>
                  <a:prstClr val="black"/>
                </a:solidFill>
                <a:effectLst/>
                <a:uLnTx/>
                <a:uFillTx/>
                <a:latin typeface="Calibri"/>
                <a:ea typeface="+mn-ea"/>
                <a:cs typeface="+mn-cs"/>
              </a:rPr>
              <a:t>: situations dégradées, pannes, opérations de maintenance, etc. </a:t>
            </a:r>
            <a:r>
              <a:rPr kumimoji="0" lang="fr-FR" sz="2400" b="1" i="0" u="none" strike="noStrike" kern="1200" cap="none" spc="0" normalizeH="0" baseline="0" noProof="0" dirty="0">
                <a:ln>
                  <a:noFill/>
                </a:ln>
                <a:solidFill>
                  <a:srgbClr val="5B9BD5"/>
                </a:solidFill>
                <a:effectLst/>
                <a:uLnTx/>
                <a:uFillTx/>
                <a:latin typeface="Calibri"/>
                <a:ea typeface="+mn-ea"/>
                <a:cs typeface="+mn-cs"/>
              </a:rPr>
              <a:t>Ces situations non prévues sont une limite possible des systèmes d'IA.</a:t>
            </a:r>
          </a:p>
          <a:p>
            <a:endParaRPr lang="fr-FR" dirty="0"/>
          </a:p>
        </p:txBody>
      </p:sp>
    </p:spTree>
    <p:extLst>
      <p:ext uri="{BB962C8B-B14F-4D97-AF65-F5344CB8AC3E}">
        <p14:creationId xmlns:p14="http://schemas.microsoft.com/office/powerpoint/2010/main" val="3395097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0C32FAB-CD05-7369-5CD4-056695F8FB13}"/>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561F4255-FB9D-D100-1416-435C222360FE}"/>
              </a:ext>
            </a:extLst>
          </p:cNvPr>
          <p:cNvSpPr>
            <a:spLocks noGrp="1"/>
          </p:cNvSpPr>
          <p:nvPr>
            <p:ph type="title"/>
          </p:nvPr>
        </p:nvSpPr>
        <p:spPr/>
        <p:txBody>
          <a:bodyPr>
            <a:normAutofit fontScale="90000"/>
          </a:bodyPr>
          <a:lstStyle/>
          <a:p>
            <a:r>
              <a:rPr lang="fr-FR" dirty="0"/>
              <a:t>Points clés : Piste d’actions</a:t>
            </a:r>
            <a:br>
              <a:rPr lang="fr-FR" dirty="0"/>
            </a:br>
            <a:endParaRPr lang="fr-FR" dirty="0"/>
          </a:p>
        </p:txBody>
      </p:sp>
      <p:sp>
        <p:nvSpPr>
          <p:cNvPr id="4" name="Espace réservé de la date 3">
            <a:extLst>
              <a:ext uri="{FF2B5EF4-FFF2-40B4-BE49-F238E27FC236}">
                <a16:creationId xmlns:a16="http://schemas.microsoft.com/office/drawing/2014/main" id="{260AB566-28FF-569E-F3B8-0A248D2A20F5}"/>
              </a:ext>
            </a:extLst>
          </p:cNvPr>
          <p:cNvSpPr>
            <a:spLocks noGrp="1"/>
          </p:cNvSpPr>
          <p:nvPr>
            <p:ph type="dt" sz="half" idx="10"/>
          </p:nvPr>
        </p:nvSpPr>
        <p:spPr/>
        <p:txBody>
          <a:bodyPr/>
          <a:lstStyle/>
          <a:p>
            <a:fld id="{0E4E2ED7-A1E9-45B1-BD61-2136C489434B}" type="datetime1">
              <a:rPr lang="fr-FR" smtClean="0"/>
              <a:t>23/03/2023</a:t>
            </a:fld>
            <a:endParaRPr lang="fr-FR" dirty="0"/>
          </a:p>
        </p:txBody>
      </p:sp>
      <p:sp>
        <p:nvSpPr>
          <p:cNvPr id="5" name="Espace réservé du contenu 4">
            <a:extLst>
              <a:ext uri="{FF2B5EF4-FFF2-40B4-BE49-F238E27FC236}">
                <a16:creationId xmlns:a16="http://schemas.microsoft.com/office/drawing/2014/main" id="{C66C5C54-03BC-9E49-A7D3-96D23D78F638}"/>
              </a:ext>
            </a:extLst>
          </p:cNvPr>
          <p:cNvSpPr>
            <a:spLocks noGrp="1"/>
          </p:cNvSpPr>
          <p:nvPr>
            <p:ph idx="1"/>
          </p:nvPr>
        </p:nvSpPr>
        <p:spPr/>
        <p:txBody>
          <a:bodyPr>
            <a:normAutofit fontScale="925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Former tous les acteurs de la prévention ainsi que les acteurs du dialogue social pour  </a:t>
            </a:r>
            <a:r>
              <a:rPr kumimoji="0" lang="fr-FR" sz="2400" b="0" i="0" u="none" strike="noStrike" kern="1200" cap="none" spc="0" normalizeH="0" baseline="0" noProof="0" dirty="0">
                <a:ln>
                  <a:noFill/>
                </a:ln>
                <a:solidFill>
                  <a:prstClr val="black"/>
                </a:solidFill>
                <a:effectLst/>
                <a:uLnTx/>
                <a:uFillTx/>
                <a:latin typeface="Arial"/>
                <a:ea typeface="+mn-ea"/>
                <a:cs typeface="Arial"/>
              </a:rPr>
              <a:t>: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une bonne compréhension du mode de fonctionnement, des enjeux éthiques, du cadre réglementaire et des risques,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Arial"/>
                <a:ea typeface="+mn-ea"/>
                <a:cs typeface="Arial"/>
              </a:rPr>
              <a:t>l’acquisition de méthodes permettant la définition des besoins, la rédaction de cahiers des charges et l’intégration des dispositifs dans l’entreprise.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Former les développeurs, ingénieurs et futurs ingénieurs à la S&amp;ST et aux risques inhérents à ces nouvelles technologies</a:t>
            </a:r>
            <a:endParaRPr kumimoji="0" lang="fr-FR" sz="1800" b="0" i="0" u="none" strike="noStrike" kern="1200" cap="none" spc="0" normalizeH="0" baseline="0" noProof="0" dirty="0">
              <a:ln>
                <a:noFill/>
              </a:ln>
              <a:solidFill>
                <a:srgbClr val="5B9BD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5B9BD5"/>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Œuvrer à la prise en compte des principes de la S&amp;ST  dans les normes et règlementations encadrant l’IA en cours d’élaboration</a:t>
            </a:r>
            <a:endParaRPr kumimoji="0" lang="fr-FR" sz="1800" b="0" i="0" u="none" strike="noStrike" kern="1200" cap="none" spc="0" normalizeH="0" baseline="0" noProof="0" dirty="0">
              <a:ln>
                <a:noFill/>
              </a:ln>
              <a:solidFill>
                <a:srgbClr val="5B9BD5"/>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fr-FR" sz="2400" b="1" i="0" u="none" strike="noStrike" kern="1200" cap="none" spc="0" normalizeH="0" baseline="0" noProof="0" dirty="0">
              <a:ln>
                <a:noFill/>
              </a:ln>
              <a:solidFill>
                <a:srgbClr val="5B9BD5"/>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fr-FR" sz="2400" b="1" i="0" u="none" strike="noStrike" kern="1200" cap="none" spc="0" normalizeH="0" baseline="0" noProof="0" dirty="0">
                <a:ln>
                  <a:noFill/>
                </a:ln>
                <a:solidFill>
                  <a:srgbClr val="5B9BD5"/>
                </a:solidFill>
                <a:effectLst/>
                <a:uLnTx/>
                <a:uFillTx/>
                <a:latin typeface="Arial"/>
                <a:ea typeface="+mn-ea"/>
                <a:cs typeface="Arial"/>
              </a:rPr>
              <a:t>Définir les règles nécessaires à la constitution de jeux de données fiables et à l’encadrement de leur utilisation en fonction des domaines d’application</a:t>
            </a:r>
            <a:endParaRPr kumimoji="0" lang="fr-FR" sz="1800" b="0" i="0" u="none" strike="noStrike" kern="1200" cap="none" spc="0" normalizeH="0" baseline="0" noProof="0" dirty="0">
              <a:ln>
                <a:noFill/>
              </a:ln>
              <a:solidFill>
                <a:srgbClr val="5B9BD5"/>
              </a:solidFill>
              <a:effectLst/>
              <a:uLnTx/>
              <a:uFillTx/>
              <a:latin typeface="Calibri"/>
              <a:ea typeface="+mn-ea"/>
              <a:cs typeface="+mn-cs"/>
            </a:endParaRPr>
          </a:p>
          <a:p>
            <a:endParaRPr lang="fr-FR" dirty="0"/>
          </a:p>
        </p:txBody>
      </p:sp>
    </p:spTree>
    <p:extLst>
      <p:ext uri="{BB962C8B-B14F-4D97-AF65-F5344CB8AC3E}">
        <p14:creationId xmlns:p14="http://schemas.microsoft.com/office/powerpoint/2010/main" val="934745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lstStyle/>
          <a:p>
            <a:r>
              <a:rPr lang="fr-FR" dirty="0"/>
              <a:t>TIC et transformations de l’organisation du travail </a:t>
            </a:r>
          </a:p>
        </p:txBody>
      </p:sp>
      <p:sp>
        <p:nvSpPr>
          <p:cNvPr id="2" name="Espace réservé du pied de page 1"/>
          <p:cNvSpPr>
            <a:spLocks noGrp="1"/>
          </p:cNvSpPr>
          <p:nvPr>
            <p:ph type="ftr" sz="quarter" idx="4294967295"/>
          </p:nvPr>
        </p:nvSpPr>
        <p:spPr>
          <a:xfrm>
            <a:off x="0" y="6246813"/>
            <a:ext cx="7423150" cy="365125"/>
          </a:xfrm>
        </p:spPr>
        <p:txBody>
          <a:bodyPr/>
          <a:lstStyle/>
          <a:p>
            <a:r>
              <a:rPr lang="fr-FR"/>
              <a:t>A modifier dans insertion &gt; Entête et pied (pour une modification sur toutes les diapos)</a:t>
            </a:r>
            <a:endParaRPr lang="fr-FR" dirty="0"/>
          </a:p>
        </p:txBody>
      </p:sp>
      <p:sp>
        <p:nvSpPr>
          <p:cNvPr id="4" name="Espace réservé de la date 3"/>
          <p:cNvSpPr>
            <a:spLocks noGrp="1"/>
          </p:cNvSpPr>
          <p:nvPr>
            <p:ph type="dt" sz="half" idx="4294967295"/>
          </p:nvPr>
        </p:nvSpPr>
        <p:spPr>
          <a:xfrm>
            <a:off x="0" y="6246813"/>
            <a:ext cx="987425" cy="365125"/>
          </a:xfrm>
        </p:spPr>
        <p:txBody>
          <a:bodyPr/>
          <a:lstStyle/>
          <a:p>
            <a:fld id="{0E4E2ED7-A1E9-45B1-BD61-2136C489434B}" type="datetime1">
              <a:rPr lang="fr-FR" smtClean="0"/>
              <a:t>23/03/2023</a:t>
            </a:fld>
            <a:endParaRPr lang="fr-FR" dirty="0"/>
          </a:p>
        </p:txBody>
      </p:sp>
    </p:spTree>
    <p:extLst>
      <p:ext uri="{BB962C8B-B14F-4D97-AF65-F5344CB8AC3E}">
        <p14:creationId xmlns:p14="http://schemas.microsoft.com/office/powerpoint/2010/main" val="218183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Exercices déjà réalisés </a:t>
            </a:r>
          </a:p>
        </p:txBody>
      </p:sp>
      <p:sp>
        <p:nvSpPr>
          <p:cNvPr id="4" name="Espace réservé du contenu 3"/>
          <p:cNvSpPr>
            <a:spLocks noGrp="1"/>
          </p:cNvSpPr>
          <p:nvPr>
            <p:ph idx="1"/>
          </p:nvPr>
        </p:nvSpPr>
        <p:spPr/>
        <p:txBody>
          <a:bodyPr>
            <a:normAutofit fontScale="92500" lnSpcReduction="10000"/>
          </a:bodyPr>
          <a:lstStyle/>
          <a:p>
            <a:pPr marL="457200" indent="-457200">
              <a:buFont typeface="+mj-lt"/>
              <a:buAutoNum type="arabicPeriod"/>
            </a:pPr>
            <a:r>
              <a:rPr lang="fr-FR" dirty="0"/>
              <a:t>Utilisation des robots d’assistance physique à l’horizon 2030 en France </a:t>
            </a:r>
          </a:p>
          <a:p>
            <a:pPr marL="457200" indent="-457200">
              <a:buFont typeface="+mj-lt"/>
              <a:buAutoNum type="arabicPeriod"/>
            </a:pPr>
            <a:r>
              <a:rPr lang="fr-FR" dirty="0"/>
              <a:t>Les nanomatériaux manufacturés à l’horizon 2030. </a:t>
            </a:r>
          </a:p>
          <a:p>
            <a:pPr marL="457200" indent="-457200">
              <a:buFont typeface="+mj-lt"/>
              <a:buAutoNum type="arabicPeriod"/>
            </a:pPr>
            <a:r>
              <a:rPr lang="fr-FR" dirty="0"/>
              <a:t>Modes et méthodes de production en 2040 : quelles conséquences pour la santé et sécurité au travail ? </a:t>
            </a:r>
          </a:p>
          <a:p>
            <a:pPr marL="457200" indent="-457200">
              <a:buFont typeface="+mj-lt"/>
              <a:buAutoNum type="arabicPeriod"/>
            </a:pPr>
            <a:r>
              <a:rPr lang="fr-FR" dirty="0" err="1"/>
              <a:t>Plateformisation</a:t>
            </a:r>
            <a:r>
              <a:rPr lang="fr-FR" dirty="0"/>
              <a:t> 2027. Conséquences de l’</a:t>
            </a:r>
            <a:r>
              <a:rPr lang="fr-FR" dirty="0" err="1"/>
              <a:t>uberisation</a:t>
            </a:r>
            <a:r>
              <a:rPr lang="fr-FR" dirty="0"/>
              <a:t> en santé et sécurité au travail</a:t>
            </a:r>
          </a:p>
          <a:p>
            <a:pPr marL="457200" indent="-457200">
              <a:buFont typeface="+mj-lt"/>
              <a:buAutoNum type="arabicPeriod"/>
            </a:pPr>
            <a:r>
              <a:rPr lang="fr-FR" dirty="0"/>
              <a:t>Economie circulaire 2040. Quels impacts en santé et sécurité au travail ? Quelle prévention ?</a:t>
            </a:r>
          </a:p>
          <a:p>
            <a:pPr marL="457200" indent="-457200">
              <a:buFont typeface="+mj-lt"/>
              <a:buAutoNum type="arabicPeriod"/>
            </a:pPr>
            <a:r>
              <a:rPr lang="fr-FR" dirty="0"/>
              <a:t>Quelle formation à la santé et sécurité au travail en 2027 ?</a:t>
            </a:r>
          </a:p>
          <a:p>
            <a:pPr marL="457200" indent="-457200">
              <a:buFont typeface="+mj-lt"/>
              <a:buAutoNum type="arabicPeriod"/>
            </a:pPr>
            <a:r>
              <a:rPr lang="fr-FR" dirty="0"/>
              <a:t>Le travail après la pandémie de </a:t>
            </a:r>
            <a:r>
              <a:rPr lang="fr-FR" dirty="0" err="1"/>
              <a:t>Covid</a:t>
            </a:r>
            <a:r>
              <a:rPr lang="fr-FR" dirty="0"/>
              <a:t> 19</a:t>
            </a:r>
          </a:p>
          <a:p>
            <a:pPr marL="457200" indent="-457200">
              <a:buFont typeface="+mj-lt"/>
              <a:buAutoNum type="arabicPeriod"/>
            </a:pPr>
            <a:r>
              <a:rPr lang="fr-FR" dirty="0"/>
              <a:t>Les Bâtiments de demain. Quels enjeux de santé et sécurité au travail ? </a:t>
            </a:r>
          </a:p>
          <a:p>
            <a:pPr marL="457200" indent="-457200">
              <a:buFont typeface="+mj-lt"/>
              <a:buAutoNum type="arabicPeriod"/>
            </a:pPr>
            <a:r>
              <a:rPr lang="fr-FR" dirty="0"/>
              <a:t>L’IA au service de la santé et sécurité au travail, enjeux et perspectives à 2035 </a:t>
            </a:r>
          </a:p>
          <a:p>
            <a:pPr marL="457200" indent="-457200">
              <a:buFont typeface="+mj-lt"/>
              <a:buAutoNum type="arabicPeriod"/>
            </a:pPr>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23/03/2023</a:t>
            </a:fld>
            <a:endParaRPr lang="fr-FR" dirty="0"/>
          </a:p>
        </p:txBody>
      </p:sp>
    </p:spTree>
    <p:extLst>
      <p:ext uri="{BB962C8B-B14F-4D97-AF65-F5344CB8AC3E}">
        <p14:creationId xmlns:p14="http://schemas.microsoft.com/office/powerpoint/2010/main" val="980303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Le travail après la pandémie Covid-19</a:t>
            </a:r>
            <a:endParaRPr lang="fr-FR" dirty="0"/>
          </a:p>
        </p:txBody>
      </p:sp>
      <p:sp>
        <p:nvSpPr>
          <p:cNvPr id="3" name="Titre 2"/>
          <p:cNvSpPr>
            <a:spLocks noGrp="1"/>
          </p:cNvSpPr>
          <p:nvPr>
            <p:ph type="title"/>
          </p:nvPr>
        </p:nvSpPr>
        <p:spPr/>
        <p:txBody>
          <a:bodyPr/>
          <a:lstStyle/>
          <a:p>
            <a:r>
              <a:rPr lang="fr-FR" dirty="0"/>
              <a:t>Un exercice de prospective sur le travail après la crise </a:t>
            </a:r>
            <a:r>
              <a:rPr lang="fr-FR" dirty="0" err="1"/>
              <a:t>Covid</a:t>
            </a:r>
            <a:endParaRPr lang="fr-FR" dirty="0"/>
          </a:p>
        </p:txBody>
      </p:sp>
      <p:sp>
        <p:nvSpPr>
          <p:cNvPr id="4" name="Espace réservé de la date 3"/>
          <p:cNvSpPr>
            <a:spLocks noGrp="1"/>
          </p:cNvSpPr>
          <p:nvPr>
            <p:ph type="dt" sz="half" idx="10"/>
          </p:nvPr>
        </p:nvSpPr>
        <p:spPr/>
        <p:txBody>
          <a:bodyPr/>
          <a:lstStyle/>
          <a:p>
            <a:r>
              <a:rPr lang="fr-FR"/>
              <a:t>14/12/2021</a:t>
            </a:r>
            <a:endParaRPr lang="fr-FR"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308" y="1216025"/>
            <a:ext cx="4792663" cy="4792663"/>
          </a:xfrm>
        </p:spPr>
      </p:pic>
      <p:sp>
        <p:nvSpPr>
          <p:cNvPr id="6" name="Espace réservé du contenu 5"/>
          <p:cNvSpPr>
            <a:spLocks noGrp="1"/>
          </p:cNvSpPr>
          <p:nvPr>
            <p:ph idx="4294967295"/>
          </p:nvPr>
        </p:nvSpPr>
        <p:spPr>
          <a:xfrm>
            <a:off x="7064375" y="1216025"/>
            <a:ext cx="5127625" cy="4737100"/>
          </a:xfrm>
        </p:spPr>
        <p:txBody>
          <a:bodyPr/>
          <a:lstStyle/>
          <a:p>
            <a:pPr marL="457200" indent="-457200">
              <a:lnSpc>
                <a:spcPct val="150000"/>
              </a:lnSpc>
              <a:buFont typeface="+mj-lt"/>
              <a:buAutoNum type="arabicPeriod"/>
            </a:pPr>
            <a:r>
              <a:rPr lang="fr-FR" dirty="0"/>
              <a:t>Quelles évolutions des organisations de travail? </a:t>
            </a:r>
          </a:p>
          <a:p>
            <a:pPr marL="366300" lvl="1" indent="0">
              <a:lnSpc>
                <a:spcPct val="150000"/>
              </a:lnSpc>
              <a:buNone/>
            </a:pPr>
            <a:r>
              <a:rPr lang="fr-FR" i="1" dirty="0"/>
              <a:t>INRS – Futuribles International</a:t>
            </a:r>
          </a:p>
          <a:p>
            <a:pPr marL="457200" indent="-457200">
              <a:lnSpc>
                <a:spcPct val="150000"/>
              </a:lnSpc>
              <a:buFont typeface="+mj-lt"/>
              <a:buAutoNum type="arabicPeriod"/>
            </a:pPr>
            <a:r>
              <a:rPr lang="fr-FR" dirty="0"/>
              <a:t>Quels enjeux en santé et sécurité au travail?</a:t>
            </a:r>
          </a:p>
          <a:p>
            <a:pPr marL="366300" lvl="1" indent="0">
              <a:lnSpc>
                <a:spcPct val="150000"/>
              </a:lnSpc>
              <a:buNone/>
            </a:pPr>
            <a:r>
              <a:rPr lang="fr-FR" i="1" dirty="0"/>
              <a:t>INRS</a:t>
            </a:r>
          </a:p>
          <a:p>
            <a:pPr marL="457200" indent="-457200">
              <a:lnSpc>
                <a:spcPct val="150000"/>
              </a:lnSpc>
              <a:buFont typeface="+mj-lt"/>
              <a:buAutoNum type="arabicPeriod"/>
            </a:pPr>
            <a:endParaRPr lang="fr-FR" dirty="0"/>
          </a:p>
        </p:txBody>
      </p:sp>
    </p:spTree>
    <p:extLst>
      <p:ext uri="{BB962C8B-B14F-4D97-AF65-F5344CB8AC3E}">
        <p14:creationId xmlns:p14="http://schemas.microsoft.com/office/powerpoint/2010/main" val="974916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5 enjeux pour la S&amp;ST dans les prochaines années</a:t>
            </a:r>
          </a:p>
        </p:txBody>
      </p:sp>
      <p:sp>
        <p:nvSpPr>
          <p:cNvPr id="4" name="Espace réservé de la date 3"/>
          <p:cNvSpPr>
            <a:spLocks noGrp="1"/>
          </p:cNvSpPr>
          <p:nvPr>
            <p:ph type="dt" sz="half" idx="10"/>
          </p:nvPr>
        </p:nvSpPr>
        <p:spPr/>
        <p:txBody>
          <a:bodyPr/>
          <a:lstStyle/>
          <a:p>
            <a:fld id="{1D0D0435-486B-4393-BC19-EAB85C0BA050}" type="datetime1">
              <a:rPr lang="fr-FR" smtClean="0"/>
              <a:t>23/03/2023</a:t>
            </a:fld>
            <a:endParaRPr lang="fr-FR" dirty="0"/>
          </a:p>
        </p:txBody>
      </p:sp>
      <p:sp>
        <p:nvSpPr>
          <p:cNvPr id="5" name="Espace réservé du contenu 4"/>
          <p:cNvSpPr>
            <a:spLocks noGrp="1"/>
          </p:cNvSpPr>
          <p:nvPr>
            <p:ph idx="1"/>
          </p:nvPr>
        </p:nvSpPr>
        <p:spPr/>
        <p:txBody>
          <a:bodyPr>
            <a:normAutofit/>
          </a:bodyPr>
          <a:lstStyle/>
          <a:p>
            <a:pPr marL="457200" lvl="0" indent="-457200">
              <a:buFont typeface="+mj-lt"/>
              <a:buAutoNum type="arabicPeriod"/>
            </a:pPr>
            <a:r>
              <a:rPr lang="fr-FR" sz="2800" dirty="0"/>
              <a:t>L’utilisation des TIC (industrie et tertiaire) ;</a:t>
            </a:r>
          </a:p>
          <a:p>
            <a:pPr marL="457200" lvl="0" indent="-457200">
              <a:buFont typeface="+mj-lt"/>
              <a:buAutoNum type="arabicPeriod"/>
            </a:pPr>
            <a:r>
              <a:rPr lang="fr-FR" sz="2800" dirty="0"/>
              <a:t>Les modes d’organisation du travail ;</a:t>
            </a:r>
          </a:p>
          <a:p>
            <a:pPr marL="457200" lvl="0" indent="-457200">
              <a:buFont typeface="+mj-lt"/>
              <a:buAutoNum type="arabicPeriod"/>
            </a:pPr>
            <a:r>
              <a:rPr lang="fr-FR" sz="2800" dirty="0"/>
              <a:t>Les statuts d’emploi des travailleurs ;</a:t>
            </a:r>
          </a:p>
          <a:p>
            <a:pPr marL="457200" lvl="0" indent="-457200">
              <a:buFont typeface="+mj-lt"/>
              <a:buAutoNum type="arabicPeriod"/>
            </a:pPr>
            <a:r>
              <a:rPr lang="fr-FR" sz="2800" dirty="0"/>
              <a:t>La préservation de collectifs de travail ;</a:t>
            </a:r>
          </a:p>
          <a:p>
            <a:pPr marL="457200" indent="-457200">
              <a:buFont typeface="+mj-lt"/>
              <a:buAutoNum type="arabicPeriod"/>
            </a:pPr>
            <a:r>
              <a:rPr lang="fr-FR" sz="2800" dirty="0"/>
              <a:t>La maîtrise des interfaces de travail (responsabilités, zones grises). </a:t>
            </a:r>
          </a:p>
          <a:p>
            <a:endParaRPr lang="fr-FR" dirty="0"/>
          </a:p>
        </p:txBody>
      </p:sp>
    </p:spTree>
    <p:extLst>
      <p:ext uri="{BB962C8B-B14F-4D97-AF65-F5344CB8AC3E}">
        <p14:creationId xmlns:p14="http://schemas.microsoft.com/office/powerpoint/2010/main" val="135532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Illustration 1 : Travail à distance</a:t>
            </a:r>
          </a:p>
        </p:txBody>
      </p:sp>
      <p:sp>
        <p:nvSpPr>
          <p:cNvPr id="4" name="Espace réservé de la date 3"/>
          <p:cNvSpPr>
            <a:spLocks noGrp="1"/>
          </p:cNvSpPr>
          <p:nvPr>
            <p:ph type="dt" sz="half" idx="10"/>
          </p:nvPr>
        </p:nvSpPr>
        <p:spPr/>
        <p:txBody>
          <a:bodyPr/>
          <a:lstStyle/>
          <a:p>
            <a:fld id="{1D0D0435-486B-4393-BC19-EAB85C0BA050}" type="datetime1">
              <a:rPr lang="fr-FR" smtClean="0"/>
              <a:t>23/03/2023</a:t>
            </a:fld>
            <a:endParaRPr lang="fr-FR" dirty="0"/>
          </a:p>
        </p:txBody>
      </p:sp>
      <p:sp>
        <p:nvSpPr>
          <p:cNvPr id="5" name="Espace réservé du contenu 4"/>
          <p:cNvSpPr>
            <a:spLocks noGrp="1"/>
          </p:cNvSpPr>
          <p:nvPr>
            <p:ph idx="1"/>
          </p:nvPr>
        </p:nvSpPr>
        <p:spPr/>
        <p:txBody>
          <a:bodyPr/>
          <a:lstStyle/>
          <a:p>
            <a:pPr marL="457200" lvl="0" indent="-457200">
              <a:buFont typeface="+mj-lt"/>
              <a:buAutoNum type="arabicPeriod"/>
            </a:pPr>
            <a:r>
              <a:rPr lang="fr-FR" dirty="0"/>
              <a:t>TIC =&gt; progrès techniques rendent possible la généralisation (fibre, 4G, portables, outils de </a:t>
            </a:r>
            <a:r>
              <a:rPr lang="fr-FR" dirty="0" err="1"/>
              <a:t>visio</a:t>
            </a:r>
            <a:r>
              <a:rPr lang="fr-FR" dirty="0"/>
              <a:t>…)</a:t>
            </a:r>
          </a:p>
          <a:p>
            <a:pPr marL="457200" lvl="0" indent="-457200">
              <a:buFont typeface="+mj-lt"/>
              <a:buAutoNum type="arabicPeriod"/>
            </a:pPr>
            <a:r>
              <a:rPr lang="fr-FR" dirty="0"/>
              <a:t>Modes d’organisation =&gt; les entreprises tentent d’adapter leur organisation : fonctionnement par objectif, hybridation, </a:t>
            </a:r>
            <a:r>
              <a:rPr lang="fr-FR" i="1" dirty="0" err="1"/>
              <a:t>flex</a:t>
            </a:r>
            <a:r>
              <a:rPr lang="fr-FR" i="1" dirty="0"/>
              <a:t> office</a:t>
            </a:r>
            <a:r>
              <a:rPr lang="fr-FR" dirty="0"/>
              <a:t>, travail nomade… </a:t>
            </a:r>
          </a:p>
          <a:p>
            <a:pPr marL="457200" lvl="0" indent="-457200">
              <a:buFont typeface="+mj-lt"/>
              <a:buAutoNum type="arabicPeriod"/>
            </a:pPr>
            <a:r>
              <a:rPr lang="fr-FR" dirty="0"/>
              <a:t>Statuts d’emploi =&gt; glissement possible vers le travail indépendant et la prestation de service</a:t>
            </a:r>
          </a:p>
          <a:p>
            <a:pPr marL="457200" lvl="0" indent="-457200">
              <a:buFont typeface="+mj-lt"/>
              <a:buAutoNum type="arabicPeriod"/>
            </a:pPr>
            <a:r>
              <a:rPr lang="fr-FR" dirty="0"/>
              <a:t>Collectifs de travail =&gt; préservation, intégration des nouveaux, management (confiance vs contrôle)… </a:t>
            </a:r>
          </a:p>
          <a:p>
            <a:pPr marL="457200" lvl="0" indent="-457200">
              <a:buFont typeface="+mj-lt"/>
              <a:buAutoNum type="arabicPeriod"/>
            </a:pPr>
            <a:r>
              <a:rPr lang="fr-FR" dirty="0"/>
              <a:t>Interfaces de travail (zones grises) =&gt; parcellisation, individualisation des tâches, des responsabilité parfois floues </a:t>
            </a:r>
          </a:p>
          <a:p>
            <a:endParaRPr lang="fr-FR" dirty="0"/>
          </a:p>
        </p:txBody>
      </p:sp>
    </p:spTree>
    <p:extLst>
      <p:ext uri="{BB962C8B-B14F-4D97-AF65-F5344CB8AC3E}">
        <p14:creationId xmlns:p14="http://schemas.microsoft.com/office/powerpoint/2010/main" val="1767355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Illustration 2 : Plateformes de livraison</a:t>
            </a:r>
          </a:p>
        </p:txBody>
      </p:sp>
      <p:sp>
        <p:nvSpPr>
          <p:cNvPr id="4" name="Espace réservé de la date 3"/>
          <p:cNvSpPr>
            <a:spLocks noGrp="1"/>
          </p:cNvSpPr>
          <p:nvPr>
            <p:ph type="dt" sz="half" idx="10"/>
          </p:nvPr>
        </p:nvSpPr>
        <p:spPr/>
        <p:txBody>
          <a:bodyPr/>
          <a:lstStyle/>
          <a:p>
            <a:fld id="{1D0D0435-486B-4393-BC19-EAB85C0BA050}" type="datetime1">
              <a:rPr lang="fr-FR" smtClean="0"/>
              <a:t>23/03/2023</a:t>
            </a:fld>
            <a:endParaRPr lang="fr-FR" dirty="0"/>
          </a:p>
        </p:txBody>
      </p:sp>
      <p:sp>
        <p:nvSpPr>
          <p:cNvPr id="5" name="Espace réservé du contenu 4"/>
          <p:cNvSpPr>
            <a:spLocks noGrp="1"/>
          </p:cNvSpPr>
          <p:nvPr>
            <p:ph idx="1"/>
          </p:nvPr>
        </p:nvSpPr>
        <p:spPr/>
        <p:txBody>
          <a:bodyPr/>
          <a:lstStyle/>
          <a:p>
            <a:pPr marL="457200" lvl="0" indent="-457200">
              <a:buFont typeface="+mj-lt"/>
              <a:buAutoNum type="arabicPeriod"/>
            </a:pPr>
            <a:r>
              <a:rPr lang="fr-FR" dirty="0"/>
              <a:t>TIC =&gt; progrès techniques mobilisés (smartphone, 4G, GPS, algorithmes…)</a:t>
            </a:r>
          </a:p>
          <a:p>
            <a:pPr marL="457200" lvl="0" indent="-457200">
              <a:buFont typeface="+mj-lt"/>
              <a:buAutoNum type="arabicPeriod"/>
            </a:pPr>
            <a:r>
              <a:rPr lang="fr-FR" dirty="0"/>
              <a:t>Modes d’organisation =&gt; nouvelle organisation possible, travail à la tâche </a:t>
            </a:r>
            <a:r>
              <a:rPr lang="fr-FR" dirty="0" err="1"/>
              <a:t>intermédié</a:t>
            </a:r>
            <a:r>
              <a:rPr lang="fr-FR" dirty="0"/>
              <a:t> via un algorithme</a:t>
            </a:r>
          </a:p>
          <a:p>
            <a:pPr marL="457200" lvl="0" indent="-457200">
              <a:buFont typeface="+mj-lt"/>
              <a:buAutoNum type="arabicPeriod"/>
            </a:pPr>
            <a:r>
              <a:rPr lang="fr-FR" dirty="0"/>
              <a:t>Statuts d’emploi =&gt; mobilisation du régime d’</a:t>
            </a:r>
            <a:r>
              <a:rPr lang="fr-FR" dirty="0" err="1"/>
              <a:t>auto-entrepreneur</a:t>
            </a:r>
            <a:endParaRPr lang="fr-FR" dirty="0"/>
          </a:p>
          <a:p>
            <a:pPr marL="457200" lvl="0" indent="-457200">
              <a:buFont typeface="+mj-lt"/>
              <a:buAutoNum type="arabicPeriod"/>
            </a:pPr>
            <a:r>
              <a:rPr lang="fr-FR" dirty="0"/>
              <a:t>Collectifs de travail =&gt; travailleurs en concurrence (mais reconstitution de collectifs et mobilisations)</a:t>
            </a:r>
          </a:p>
          <a:p>
            <a:pPr marL="457200" lvl="0" indent="-457200">
              <a:buFont typeface="+mj-lt"/>
              <a:buAutoNum type="arabicPeriod"/>
            </a:pPr>
            <a:r>
              <a:rPr lang="fr-FR" dirty="0"/>
              <a:t>Interfaces de travail (zones grises) =&gt; la plateforme organise le processus qui implique le livreur, le client, le restaurateur, sur la voie publique mais n’est pas responsable</a:t>
            </a:r>
          </a:p>
          <a:p>
            <a:endParaRPr lang="fr-FR" dirty="0"/>
          </a:p>
        </p:txBody>
      </p:sp>
    </p:spTree>
    <p:extLst>
      <p:ext uri="{BB962C8B-B14F-4D97-AF65-F5344CB8AC3E}">
        <p14:creationId xmlns:p14="http://schemas.microsoft.com/office/powerpoint/2010/main" val="75777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3" name="Titre 2"/>
          <p:cNvSpPr>
            <a:spLocks noGrp="1"/>
          </p:cNvSpPr>
          <p:nvPr>
            <p:ph type="title"/>
          </p:nvPr>
        </p:nvSpPr>
        <p:spPr/>
        <p:txBody>
          <a:bodyPr>
            <a:normAutofit fontScale="90000"/>
          </a:bodyPr>
          <a:lstStyle/>
          <a:p>
            <a:br>
              <a:rPr lang="fr-FR" dirty="0"/>
            </a:br>
            <a:r>
              <a:rPr lang="fr-FR" dirty="0"/>
              <a:t>Recharge des trottinettes électriques et risques professionnels </a:t>
            </a:r>
            <a:br>
              <a:rPr lang="fr-FR" dirty="0"/>
            </a:br>
            <a:endParaRPr lang="fr-FR" dirty="0"/>
          </a:p>
        </p:txBody>
      </p:sp>
      <p:sp>
        <p:nvSpPr>
          <p:cNvPr id="4" name="Espace réservé de la date 3"/>
          <p:cNvSpPr>
            <a:spLocks noGrp="1"/>
          </p:cNvSpPr>
          <p:nvPr>
            <p:ph type="dt" sz="half" idx="10"/>
          </p:nvPr>
        </p:nvSpPr>
        <p:spPr/>
        <p:txBody>
          <a:bodyPr/>
          <a:lstStyle/>
          <a:p>
            <a:fld id="{0E4E2ED7-A1E9-45B1-BD61-2136C489434B}" type="datetime1">
              <a:rPr lang="fr-FR" smtClean="0">
                <a:solidFill>
                  <a:prstClr val="black">
                    <a:tint val="75000"/>
                  </a:prstClr>
                </a:solidFill>
              </a:rPr>
              <a:pPr/>
              <a:t>23/03/2023</a:t>
            </a:fld>
            <a:endParaRPr lang="fr-FR" dirty="0">
              <a:solidFill>
                <a:prstClr val="black">
                  <a:tint val="75000"/>
                </a:prstClr>
              </a:solidFill>
            </a:endParaRPr>
          </a:p>
        </p:txBody>
      </p:sp>
      <p:sp>
        <p:nvSpPr>
          <p:cNvPr id="5" name="Espace réservé du contenu 4"/>
          <p:cNvSpPr>
            <a:spLocks noGrp="1"/>
          </p:cNvSpPr>
          <p:nvPr>
            <p:ph idx="1"/>
          </p:nvPr>
        </p:nvSpPr>
        <p:spPr>
          <a:xfrm>
            <a:off x="1595120" y="1216024"/>
            <a:ext cx="7259812" cy="4792889"/>
          </a:xfrm>
        </p:spPr>
        <p:txBody>
          <a:bodyPr/>
          <a:lstStyle/>
          <a:p>
            <a:r>
              <a:rPr lang="fr-FR" dirty="0"/>
              <a:t>Émergence d’un nouveau métier </a:t>
            </a:r>
            <a:r>
              <a:rPr lang="fr-FR" dirty="0" err="1"/>
              <a:t>plateformisé</a:t>
            </a:r>
            <a:r>
              <a:rPr lang="fr-FR" dirty="0"/>
              <a:t>, les « </a:t>
            </a:r>
            <a:r>
              <a:rPr lang="fr-FR" dirty="0" err="1"/>
              <a:t>juicers</a:t>
            </a:r>
            <a:r>
              <a:rPr lang="fr-FR" dirty="0"/>
              <a:t> »…</a:t>
            </a:r>
          </a:p>
          <a:p>
            <a:pPr lvl="1"/>
            <a:r>
              <a:rPr lang="fr-FR" dirty="0"/>
              <a:t>Micro-entrepreneurs</a:t>
            </a:r>
          </a:p>
          <a:p>
            <a:pPr lvl="1"/>
            <a:r>
              <a:rPr lang="fr-FR" dirty="0"/>
              <a:t>Collecte, recharge et repositionnement des trottinettes électriques en libre service</a:t>
            </a:r>
          </a:p>
          <a:p>
            <a:pPr lvl="1"/>
            <a:endParaRPr lang="fr-FR" dirty="0"/>
          </a:p>
          <a:p>
            <a:r>
              <a:rPr lang="fr-FR" dirty="0"/>
              <a:t>…qui cumulent de nombreux risques :</a:t>
            </a:r>
          </a:p>
          <a:p>
            <a:pPr lvl="1"/>
            <a:r>
              <a:rPr lang="fr-FR" dirty="0"/>
              <a:t>Travail de nuit (18h-7h, parfois « 2</a:t>
            </a:r>
            <a:r>
              <a:rPr lang="fr-FR" baseline="30000" dirty="0"/>
              <a:t>ème</a:t>
            </a:r>
            <a:r>
              <a:rPr lang="fr-FR" dirty="0"/>
              <a:t> journée de travail »)</a:t>
            </a:r>
          </a:p>
          <a:p>
            <a:pPr lvl="1"/>
            <a:r>
              <a:rPr lang="fr-FR" dirty="0"/>
              <a:t>Conduite (véhicule personnel)</a:t>
            </a:r>
          </a:p>
          <a:p>
            <a:pPr lvl="1"/>
            <a:r>
              <a:rPr lang="fr-FR" dirty="0"/>
              <a:t>Manutention (1 trottinette pèse entre 12 et 20 kg)</a:t>
            </a:r>
          </a:p>
          <a:p>
            <a:pPr lvl="1"/>
            <a:r>
              <a:rPr lang="fr-FR" dirty="0"/>
              <a:t>Violences (concurrence pour récupérer les trottinettes)</a:t>
            </a:r>
          </a:p>
          <a:p>
            <a:pPr lvl="1"/>
            <a:r>
              <a:rPr lang="fr-FR" dirty="0"/>
              <a:t>Prime à la prise de risques (récupération de trottinettes dans des endroits difficiles d’accès) </a:t>
            </a:r>
          </a:p>
          <a:p>
            <a:pPr lvl="1"/>
            <a:r>
              <a:rPr lang="fr-FR" dirty="0"/>
              <a:t>Risque électrique </a:t>
            </a:r>
          </a:p>
        </p:txBody>
      </p:sp>
      <p:pic>
        <p:nvPicPr>
          <p:cNvPr id="6" name="Image 5"/>
          <p:cNvPicPr>
            <a:picLocks noChangeAspect="1"/>
          </p:cNvPicPr>
          <p:nvPr/>
        </p:nvPicPr>
        <p:blipFill>
          <a:blip r:embed="rId2"/>
          <a:stretch>
            <a:fillRect/>
          </a:stretch>
        </p:blipFill>
        <p:spPr>
          <a:xfrm>
            <a:off x="8944801" y="1395397"/>
            <a:ext cx="3094799" cy="4126399"/>
          </a:xfrm>
          <a:prstGeom prst="rect">
            <a:avLst/>
          </a:prstGeom>
        </p:spPr>
      </p:pic>
    </p:spTree>
    <p:extLst>
      <p:ext uri="{BB962C8B-B14F-4D97-AF65-F5344CB8AC3E}">
        <p14:creationId xmlns:p14="http://schemas.microsoft.com/office/powerpoint/2010/main" val="256201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Enjeux des TIC pour les acteurs de la S&amp;ST</a:t>
            </a:r>
          </a:p>
        </p:txBody>
      </p:sp>
      <p:sp>
        <p:nvSpPr>
          <p:cNvPr id="4" name="Espace réservé de la date 3"/>
          <p:cNvSpPr>
            <a:spLocks noGrp="1"/>
          </p:cNvSpPr>
          <p:nvPr>
            <p:ph type="dt" sz="half" idx="10"/>
          </p:nvPr>
        </p:nvSpPr>
        <p:spPr/>
        <p:txBody>
          <a:bodyPr/>
          <a:lstStyle/>
          <a:p>
            <a:fld id="{1D0D0435-486B-4393-BC19-EAB85C0BA050}" type="datetime1">
              <a:rPr lang="fr-FR" smtClean="0"/>
              <a:t>23/03/2023</a:t>
            </a:fld>
            <a:endParaRPr lang="fr-FR" dirty="0"/>
          </a:p>
        </p:txBody>
      </p:sp>
      <p:sp>
        <p:nvSpPr>
          <p:cNvPr id="5" name="Espace réservé du contenu 4"/>
          <p:cNvSpPr>
            <a:spLocks noGrp="1"/>
          </p:cNvSpPr>
          <p:nvPr>
            <p:ph idx="1"/>
          </p:nvPr>
        </p:nvSpPr>
        <p:spPr/>
        <p:txBody>
          <a:bodyPr>
            <a:normAutofit/>
          </a:bodyPr>
          <a:lstStyle/>
          <a:p>
            <a:r>
              <a:rPr lang="fr-FR" dirty="0"/>
              <a:t>De nouveaux contextes de travail à appréhender</a:t>
            </a:r>
          </a:p>
          <a:p>
            <a:r>
              <a:rPr lang="fr-FR" dirty="0"/>
              <a:t>Difficultés à appliquer le cadre institutionnel de la prévention dans un contexte où il n’y a plus d’unité de lieu ni d’unité de temps : </a:t>
            </a:r>
          </a:p>
          <a:p>
            <a:pPr lvl="1"/>
            <a:r>
              <a:rPr lang="fr-FR" dirty="0" err="1"/>
              <a:t>Invisibilisation</a:t>
            </a:r>
            <a:r>
              <a:rPr lang="fr-FR" dirty="0"/>
              <a:t> du travail</a:t>
            </a:r>
          </a:p>
          <a:p>
            <a:pPr lvl="1"/>
            <a:r>
              <a:rPr lang="fr-FR" dirty="0"/>
              <a:t>Question de responsabilité </a:t>
            </a:r>
          </a:p>
          <a:p>
            <a:pPr lvl="1"/>
            <a:r>
              <a:rPr lang="fr-FR" dirty="0"/>
              <a:t>Question de l’assurance AT/MP</a:t>
            </a:r>
          </a:p>
          <a:p>
            <a:pPr lvl="1"/>
            <a:r>
              <a:rPr lang="fr-FR" dirty="0"/>
              <a:t>Question du suivi médical </a:t>
            </a:r>
          </a:p>
          <a:p>
            <a:pPr lvl="1"/>
            <a:r>
              <a:rPr lang="fr-FR" dirty="0"/>
              <a:t>Principes généraux de prévention parfois difficiles à appliquer</a:t>
            </a:r>
          </a:p>
          <a:p>
            <a:pPr lvl="1"/>
            <a:r>
              <a:rPr lang="fr-FR" dirty="0"/>
              <a:t>Parfois pas de place pour le point de vue du </a:t>
            </a:r>
            <a:r>
              <a:rPr lang="fr-FR"/>
              <a:t>travailleur </a:t>
            </a:r>
            <a:endParaRPr lang="fr-FR" dirty="0"/>
          </a:p>
          <a:p>
            <a:r>
              <a:rPr lang="fr-FR" dirty="0"/>
              <a:t>Des pistes d’action pour la prévention :</a:t>
            </a:r>
          </a:p>
          <a:p>
            <a:pPr lvl="1"/>
            <a:r>
              <a:rPr lang="fr-FR" dirty="0"/>
              <a:t>Mobiliser les TIC pour la prévention</a:t>
            </a:r>
          </a:p>
          <a:p>
            <a:pPr lvl="1"/>
            <a:r>
              <a:rPr lang="fr-FR" dirty="0"/>
              <a:t>Maintenir un dialogue, centré sur les enjeux organisationnels (pas sur la technique)</a:t>
            </a:r>
          </a:p>
          <a:p>
            <a:pPr lvl="1"/>
            <a:r>
              <a:rPr lang="fr-FR" dirty="0"/>
              <a:t>Nécessité de maintenir un cadre responsabilisant les acteurs</a:t>
            </a:r>
          </a:p>
          <a:p>
            <a:pPr lvl="1"/>
            <a:endParaRPr lang="fr-FR" dirty="0"/>
          </a:p>
          <a:p>
            <a:pPr lvl="1"/>
            <a:endParaRPr lang="fr-FR" dirty="0"/>
          </a:p>
          <a:p>
            <a:pPr lvl="1"/>
            <a:endParaRPr lang="fr-FR" dirty="0"/>
          </a:p>
          <a:p>
            <a:endParaRPr lang="fr-FR" dirty="0"/>
          </a:p>
        </p:txBody>
      </p:sp>
    </p:spTree>
    <p:extLst>
      <p:ext uri="{BB962C8B-B14F-4D97-AF65-F5344CB8AC3E}">
        <p14:creationId xmlns:p14="http://schemas.microsoft.com/office/powerpoint/2010/main" val="2137511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lstStyle/>
          <a:p>
            <a:r>
              <a:rPr lang="fr-FR" dirty="0"/>
              <a:t>Transition environnementale </a:t>
            </a:r>
          </a:p>
        </p:txBody>
      </p:sp>
      <p:sp>
        <p:nvSpPr>
          <p:cNvPr id="2" name="Espace réservé du pied de page 1"/>
          <p:cNvSpPr>
            <a:spLocks noGrp="1"/>
          </p:cNvSpPr>
          <p:nvPr>
            <p:ph type="ftr" sz="quarter" idx="4294967295"/>
          </p:nvPr>
        </p:nvSpPr>
        <p:spPr>
          <a:xfrm>
            <a:off x="0" y="6246813"/>
            <a:ext cx="7446963" cy="365125"/>
          </a:xfrm>
        </p:spPr>
        <p:txBody>
          <a:bodyPr/>
          <a:lstStyle/>
          <a:p>
            <a:r>
              <a:rPr lang="fr-FR"/>
              <a:t>A modifier dans insertion &gt; Entête et pied (pour une modification sur toutes les diapos)</a:t>
            </a:r>
            <a:endParaRPr lang="fr-FR" dirty="0"/>
          </a:p>
        </p:txBody>
      </p:sp>
      <p:sp>
        <p:nvSpPr>
          <p:cNvPr id="4" name="Espace réservé de la date 3"/>
          <p:cNvSpPr>
            <a:spLocks noGrp="1"/>
          </p:cNvSpPr>
          <p:nvPr>
            <p:ph type="dt" sz="half" idx="4294967295"/>
          </p:nvPr>
        </p:nvSpPr>
        <p:spPr>
          <a:xfrm>
            <a:off x="0" y="6246813"/>
            <a:ext cx="987425" cy="365125"/>
          </a:xfrm>
        </p:spPr>
        <p:txBody>
          <a:bodyPr/>
          <a:lstStyle/>
          <a:p>
            <a:fld id="{D597D461-3A27-4065-9E41-6CD8FD49463D}" type="datetime1">
              <a:rPr lang="fr-FR" smtClean="0"/>
              <a:t>23/03/2023</a:t>
            </a:fld>
            <a:endParaRPr lang="fr-FR" dirty="0"/>
          </a:p>
        </p:txBody>
      </p:sp>
    </p:spTree>
    <p:extLst>
      <p:ext uri="{BB962C8B-B14F-4D97-AF65-F5344CB8AC3E}">
        <p14:creationId xmlns:p14="http://schemas.microsoft.com/office/powerpoint/2010/main" val="3169053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br>
              <a:rPr lang="fr-FR" dirty="0"/>
            </a:br>
            <a:r>
              <a:rPr lang="fr-FR" dirty="0"/>
              <a:t>Un moteur important de transformation du travail</a:t>
            </a:r>
            <a:br>
              <a:rPr lang="fr-FR" dirty="0"/>
            </a:br>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23/03/2023</a:t>
            </a:fld>
            <a:endParaRPr lang="fr-FR" dirty="0"/>
          </a:p>
        </p:txBody>
      </p:sp>
      <p:sp>
        <p:nvSpPr>
          <p:cNvPr id="4" name="Espace réservé du contenu 3"/>
          <p:cNvSpPr>
            <a:spLocks noGrp="1"/>
          </p:cNvSpPr>
          <p:nvPr>
            <p:ph idx="1"/>
          </p:nvPr>
        </p:nvSpPr>
        <p:spPr/>
        <p:txBody>
          <a:bodyPr>
            <a:normAutofit/>
          </a:bodyPr>
          <a:lstStyle/>
          <a:p>
            <a:r>
              <a:rPr lang="fr-FR" dirty="0"/>
              <a:t>Effets directs du changement climatique :</a:t>
            </a:r>
          </a:p>
          <a:p>
            <a:pPr lvl="1"/>
            <a:r>
              <a:rPr lang="fr-FR" dirty="0"/>
              <a:t>Travail par forte chaleur</a:t>
            </a:r>
          </a:p>
          <a:p>
            <a:pPr lvl="1"/>
            <a:r>
              <a:rPr lang="fr-FR" dirty="0"/>
              <a:t>Répétition des catastrophes naturelles</a:t>
            </a:r>
          </a:p>
          <a:p>
            <a:pPr lvl="1"/>
            <a:endParaRPr lang="fr-FR" dirty="0"/>
          </a:p>
          <a:p>
            <a:pPr marL="378900" lvl="1" indent="0">
              <a:buNone/>
            </a:pPr>
            <a:endParaRPr lang="fr-FR" dirty="0"/>
          </a:p>
          <a:p>
            <a:pPr marL="355500" indent="-342900"/>
            <a:r>
              <a:rPr lang="fr-FR" dirty="0"/>
              <a:t>Effets indirects liés à l’adaptation des modes de production : </a:t>
            </a:r>
          </a:p>
          <a:p>
            <a:pPr marL="721800" lvl="1" indent="-342900"/>
            <a:r>
              <a:rPr lang="fr-FR" dirty="0" err="1"/>
              <a:t>Décarbonation</a:t>
            </a:r>
            <a:r>
              <a:rPr lang="fr-FR" dirty="0"/>
              <a:t> de l’industrie</a:t>
            </a:r>
          </a:p>
          <a:p>
            <a:pPr marL="721800" lvl="1" indent="-342900"/>
            <a:r>
              <a:rPr lang="fr-FR" dirty="0"/>
              <a:t>Développement des filières de production et stockage d’énergies renouvelables. </a:t>
            </a:r>
          </a:p>
          <a:p>
            <a:pPr marL="721800" lvl="1" indent="-342900"/>
            <a:r>
              <a:rPr lang="fr-FR" dirty="0"/>
              <a:t>Transformation des modèles économiques =&gt; économie circulaire</a:t>
            </a:r>
          </a:p>
          <a:p>
            <a:pPr marL="721800" lvl="1" indent="-342900"/>
            <a:endParaRPr lang="fr-FR" dirty="0"/>
          </a:p>
          <a:p>
            <a:pPr marL="355500" indent="-342900"/>
            <a:r>
              <a:rPr lang="fr-FR" dirty="0"/>
              <a:t>Autant les premiers sont largement subis et impose une adaptation</a:t>
            </a:r>
          </a:p>
          <a:p>
            <a:pPr marL="355500" indent="-342900"/>
            <a:r>
              <a:rPr lang="fr-FR" dirty="0"/>
              <a:t>Autant les seconds implique un travail de conception et d’organisation =&gt; possibilité d’intégrer la prévention</a:t>
            </a:r>
            <a:endParaRPr lang="en-US" dirty="0"/>
          </a:p>
        </p:txBody>
      </p:sp>
    </p:spTree>
    <p:extLst>
      <p:ext uri="{BB962C8B-B14F-4D97-AF65-F5344CB8AC3E}">
        <p14:creationId xmlns:p14="http://schemas.microsoft.com/office/powerpoint/2010/main" val="2243315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br>
              <a:rPr lang="fr-FR" dirty="0"/>
            </a:br>
            <a:r>
              <a:rPr lang="fr-FR" dirty="0"/>
              <a:t>Exercice « Economie circulaire 2040 »</a:t>
            </a:r>
          </a:p>
        </p:txBody>
      </p:sp>
      <p:sp>
        <p:nvSpPr>
          <p:cNvPr id="5" name="Espace réservé de la date 4"/>
          <p:cNvSpPr>
            <a:spLocks noGrp="1"/>
          </p:cNvSpPr>
          <p:nvPr>
            <p:ph type="dt" sz="half" idx="10"/>
          </p:nvPr>
        </p:nvSpPr>
        <p:spPr/>
        <p:txBody>
          <a:bodyPr/>
          <a:lstStyle/>
          <a:p>
            <a:fld id="{A20CD85F-886C-4E45-BE0C-94BD960D7B45}" type="datetime1">
              <a:rPr lang="fr-FR" smtClean="0"/>
              <a:t>23/03/2023</a:t>
            </a:fld>
            <a:endParaRPr lang="fr-FR" dirty="0"/>
          </a:p>
        </p:txBody>
      </p:sp>
      <p:sp>
        <p:nvSpPr>
          <p:cNvPr id="4" name="Espace réservé du contenu 3"/>
          <p:cNvSpPr>
            <a:spLocks noGrp="1"/>
          </p:cNvSpPr>
          <p:nvPr>
            <p:ph idx="1"/>
          </p:nvPr>
        </p:nvSpPr>
        <p:spPr>
          <a:xfrm>
            <a:off x="6756400" y="1216024"/>
            <a:ext cx="5283200" cy="4792889"/>
          </a:xfrm>
        </p:spPr>
        <p:txBody>
          <a:bodyPr>
            <a:normAutofit/>
          </a:bodyPr>
          <a:lstStyle/>
          <a:p>
            <a:r>
              <a:rPr lang="en-US" dirty="0"/>
              <a:t>Identification des </a:t>
            </a:r>
            <a:r>
              <a:rPr lang="fr-FR" dirty="0"/>
              <a:t>principaux</a:t>
            </a:r>
            <a:r>
              <a:rPr lang="en-US" dirty="0"/>
              <a:t> </a:t>
            </a:r>
            <a:r>
              <a:rPr lang="en-US" dirty="0" err="1"/>
              <a:t>enjeux</a:t>
            </a:r>
            <a:r>
              <a:rPr lang="en-US" dirty="0"/>
              <a:t> à travers les </a:t>
            </a:r>
            <a:r>
              <a:rPr lang="fr-FR" dirty="0"/>
              <a:t>différents</a:t>
            </a:r>
            <a:r>
              <a:rPr lang="en-US" dirty="0"/>
              <a:t> </a:t>
            </a:r>
            <a:r>
              <a:rPr lang="en-US" dirty="0" err="1"/>
              <a:t>scénarios</a:t>
            </a:r>
            <a:r>
              <a:rPr lang="en-US" dirty="0"/>
              <a:t>.</a:t>
            </a:r>
          </a:p>
          <a:p>
            <a:r>
              <a:rPr lang="en-US" dirty="0"/>
              <a:t>5 </a:t>
            </a:r>
            <a:r>
              <a:rPr lang="en-US" dirty="0" err="1"/>
              <a:t>thématiques</a:t>
            </a:r>
            <a:r>
              <a:rPr lang="en-US" dirty="0"/>
              <a:t> </a:t>
            </a:r>
            <a:r>
              <a:rPr lang="en-US" dirty="0" err="1"/>
              <a:t>clés</a:t>
            </a:r>
            <a:r>
              <a:rPr lang="en-US" dirty="0"/>
              <a:t> pour la S&amp;ST : avec pour </a:t>
            </a:r>
            <a:r>
              <a:rPr lang="en-US" dirty="0" err="1"/>
              <a:t>chacune</a:t>
            </a:r>
            <a:r>
              <a:rPr lang="en-US" dirty="0"/>
              <a:t> des </a:t>
            </a:r>
            <a:r>
              <a:rPr lang="en-US" dirty="0" err="1"/>
              <a:t>effets</a:t>
            </a:r>
            <a:r>
              <a:rPr lang="en-US" dirty="0"/>
              <a:t> </a:t>
            </a:r>
            <a:r>
              <a:rPr lang="en-US" dirty="0" err="1"/>
              <a:t>potentiellement</a:t>
            </a:r>
            <a:r>
              <a:rPr lang="en-US" dirty="0"/>
              <a:t> </a:t>
            </a:r>
            <a:r>
              <a:rPr lang="en-US" dirty="0" err="1"/>
              <a:t>positifs</a:t>
            </a:r>
            <a:r>
              <a:rPr lang="en-US" dirty="0"/>
              <a:t> et/</a:t>
            </a:r>
            <a:r>
              <a:rPr lang="en-US" dirty="0" err="1"/>
              <a:t>ou</a:t>
            </a:r>
            <a:r>
              <a:rPr lang="en-US" dirty="0"/>
              <a:t> </a:t>
            </a:r>
            <a:r>
              <a:rPr lang="en-US" dirty="0" err="1"/>
              <a:t>négatifs</a:t>
            </a:r>
            <a:endParaRPr lang="en-US" dirty="0"/>
          </a:p>
          <a:p>
            <a:pPr marL="823500" lvl="1" indent="-457200">
              <a:buFont typeface="+mj-lt"/>
              <a:buAutoNum type="arabicPeriod"/>
            </a:pPr>
            <a:r>
              <a:rPr lang="en-US" sz="2400" dirty="0" err="1"/>
              <a:t>Une</a:t>
            </a:r>
            <a:r>
              <a:rPr lang="en-US" sz="2400" dirty="0"/>
              <a:t> nouvelle </a:t>
            </a:r>
            <a:r>
              <a:rPr lang="en-US" sz="2400" dirty="0" err="1"/>
              <a:t>façon</a:t>
            </a:r>
            <a:r>
              <a:rPr lang="en-US" sz="2400" dirty="0"/>
              <a:t> de </a:t>
            </a:r>
            <a:r>
              <a:rPr lang="en-US" sz="2400" dirty="0" err="1"/>
              <a:t>concevoir</a:t>
            </a:r>
            <a:r>
              <a:rPr lang="en-US" sz="2400" dirty="0"/>
              <a:t> les </a:t>
            </a:r>
            <a:r>
              <a:rPr lang="en-US" sz="2400" dirty="0" err="1"/>
              <a:t>produits</a:t>
            </a:r>
            <a:endParaRPr lang="en-US" sz="2400" dirty="0"/>
          </a:p>
          <a:p>
            <a:pPr marL="823500" lvl="1" indent="-457200">
              <a:buFont typeface="+mj-lt"/>
              <a:buAutoNum type="arabicPeriod"/>
            </a:pPr>
            <a:r>
              <a:rPr lang="en-US" sz="2400" dirty="0"/>
              <a:t>Maintenance</a:t>
            </a:r>
          </a:p>
          <a:p>
            <a:pPr marL="823500" lvl="1" indent="-457200">
              <a:buFont typeface="+mj-lt"/>
              <a:buAutoNum type="arabicPeriod"/>
            </a:pPr>
            <a:r>
              <a:rPr lang="en-US" sz="2400" dirty="0" err="1"/>
              <a:t>Matériaux</a:t>
            </a:r>
            <a:endParaRPr lang="en-US" sz="2400" dirty="0"/>
          </a:p>
          <a:p>
            <a:pPr marL="823500" lvl="1" indent="-457200">
              <a:buFont typeface="+mj-lt"/>
              <a:buAutoNum type="arabicPeriod"/>
            </a:pPr>
            <a:r>
              <a:rPr lang="en-US" sz="2400" dirty="0" err="1"/>
              <a:t>Logistique</a:t>
            </a:r>
            <a:r>
              <a:rPr lang="en-US" sz="2400" dirty="0"/>
              <a:t> </a:t>
            </a:r>
            <a:r>
              <a:rPr lang="en-US" sz="2400" dirty="0" err="1"/>
              <a:t>circulaire</a:t>
            </a:r>
            <a:endParaRPr lang="en-US" sz="2400" dirty="0"/>
          </a:p>
          <a:p>
            <a:pPr marL="823500" lvl="1" indent="-457200">
              <a:buFont typeface="+mj-lt"/>
              <a:buAutoNum type="arabicPeriod"/>
            </a:pPr>
            <a:r>
              <a:rPr lang="en-US" sz="2400" dirty="0" err="1"/>
              <a:t>Traçabilité</a:t>
            </a:r>
            <a:r>
              <a:rPr lang="en-US" sz="2400" dirty="0"/>
              <a:t>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10" y="1452880"/>
            <a:ext cx="6098990" cy="4298554"/>
          </a:xfrm>
          <a:prstGeom prst="rect">
            <a:avLst/>
          </a:prstGeom>
        </p:spPr>
      </p:pic>
    </p:spTree>
    <p:extLst>
      <p:ext uri="{BB962C8B-B14F-4D97-AF65-F5344CB8AC3E}">
        <p14:creationId xmlns:p14="http://schemas.microsoft.com/office/powerpoint/2010/main" val="3865068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Exemple de conflit de priorité</a:t>
            </a:r>
          </a:p>
        </p:txBody>
      </p:sp>
      <p:sp>
        <p:nvSpPr>
          <p:cNvPr id="4" name="Espace réservé de la date 3"/>
          <p:cNvSpPr>
            <a:spLocks noGrp="1"/>
          </p:cNvSpPr>
          <p:nvPr>
            <p:ph type="dt" sz="half" idx="10"/>
          </p:nvPr>
        </p:nvSpPr>
        <p:spPr/>
        <p:txBody>
          <a:bodyPr/>
          <a:lstStyle/>
          <a:p>
            <a:fld id="{D597D461-3A27-4065-9E41-6CD8FD49463D}" type="datetime1">
              <a:rPr lang="fr-FR" smtClean="0"/>
              <a:t>23/03/2023</a:t>
            </a:fld>
            <a:endParaRPr lang="fr-FR" dirty="0"/>
          </a:p>
        </p:txBody>
      </p:sp>
      <p:sp>
        <p:nvSpPr>
          <p:cNvPr id="6" name="ZoneTexte 9"/>
          <p:cNvSpPr txBox="1">
            <a:spLocks noGrp="1"/>
          </p:cNvSpPr>
          <p:nvPr>
            <p:ph idx="1"/>
          </p:nvPr>
        </p:nvSpPr>
        <p:spPr bwMode="auto">
          <a:xfrm>
            <a:off x="1595120" y="1216024"/>
            <a:ext cx="10444480" cy="6052939"/>
          </a:xfrm>
          <a:prstGeom prst="rect">
            <a:avLst/>
          </a:prstGeom>
          <a:noFill/>
        </p:spPr>
        <p:txBody>
          <a:bodyPr wrap="square" rtlCol="0">
            <a:spAutoFit/>
          </a:bodyPr>
          <a:lstStyle/>
          <a:p>
            <a:pPr>
              <a:lnSpc>
                <a:spcPct val="150000"/>
              </a:lnSpc>
              <a:defRPr/>
            </a:pPr>
            <a:r>
              <a:rPr lang="fr-FR" sz="2400" b="1" dirty="0">
                <a:latin typeface="Arial"/>
                <a:cs typeface="Arial"/>
              </a:rPr>
              <a:t>Loi climat et résilience</a:t>
            </a:r>
            <a:endParaRPr dirty="0"/>
          </a:p>
          <a:p>
            <a:pPr>
              <a:lnSpc>
                <a:spcPct val="150000"/>
              </a:lnSpc>
              <a:defRPr/>
            </a:pPr>
            <a:r>
              <a:rPr lang="fr-FR" sz="2400" dirty="0"/>
              <a:t>1er janvier 2023 : les nouveaux bâtiments commerciaux, industriels, artisanaux ou bien les entrepôts et hangars de plus de 500 m</a:t>
            </a:r>
            <a:r>
              <a:rPr lang="fr-FR" sz="2400" baseline="30000" dirty="0"/>
              <a:t>2</a:t>
            </a:r>
            <a:r>
              <a:rPr lang="fr-FR" sz="2400" dirty="0"/>
              <a:t>, et les bâtiments de bureaux de plus de 1 000 m</a:t>
            </a:r>
            <a:r>
              <a:rPr lang="fr-FR" sz="2400" baseline="30000" dirty="0"/>
              <a:t>2</a:t>
            </a:r>
            <a:r>
              <a:rPr lang="fr-FR" sz="2400" dirty="0"/>
              <a:t> doivent </a:t>
            </a:r>
            <a:r>
              <a:rPr lang="fr-FR" sz="2400" b="1" dirty="0"/>
              <a:t>végétaliser</a:t>
            </a:r>
            <a:r>
              <a:rPr lang="fr-FR" sz="2400" dirty="0"/>
              <a:t> ou </a:t>
            </a:r>
            <a:r>
              <a:rPr lang="fr-FR" sz="2400" b="1" dirty="0"/>
              <a:t>solariser</a:t>
            </a:r>
            <a:r>
              <a:rPr lang="fr-FR" sz="2400" dirty="0"/>
              <a:t> 30 % de leur surface.</a:t>
            </a:r>
          </a:p>
          <a:p>
            <a:pPr>
              <a:lnSpc>
                <a:spcPct val="150000"/>
              </a:lnSpc>
              <a:defRPr/>
            </a:pPr>
            <a:r>
              <a:rPr lang="fr-FR" dirty="0">
                <a:latin typeface="Arial"/>
                <a:cs typeface="Arial"/>
              </a:rPr>
              <a:t>De nombreux travaux d’entretien seront donc à réaliser de manière régulière en toiture </a:t>
            </a:r>
          </a:p>
          <a:p>
            <a:pPr>
              <a:lnSpc>
                <a:spcPct val="150000"/>
              </a:lnSpc>
              <a:defRPr/>
            </a:pPr>
            <a:r>
              <a:rPr lang="fr-FR" dirty="0">
                <a:latin typeface="Arial"/>
                <a:cs typeface="Arial"/>
              </a:rPr>
              <a:t>Mais rien n’est dit dans ce texte sur la sécurisation des interventions en toiture. Pas d’obligation de protection collective par exemple. </a:t>
            </a:r>
            <a:endParaRPr lang="fr-FR" dirty="0"/>
          </a:p>
          <a:p>
            <a:pPr>
              <a:lnSpc>
                <a:spcPct val="150000"/>
              </a:lnSpc>
              <a:defRPr/>
            </a:pPr>
            <a:endParaRPr lang="fr-FR" sz="2400" b="1" dirty="0">
              <a:latin typeface="Arial"/>
              <a:cs typeface="Arial"/>
            </a:endParaRPr>
          </a:p>
        </p:txBody>
      </p:sp>
    </p:spTree>
    <p:extLst>
      <p:ext uri="{BB962C8B-B14F-4D97-AF65-F5344CB8AC3E}">
        <p14:creationId xmlns:p14="http://schemas.microsoft.com/office/powerpoint/2010/main" val="142615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95121" y="169814"/>
            <a:ext cx="10444480" cy="571831"/>
          </a:xfrm>
        </p:spPr>
        <p:txBody>
          <a:bodyPr/>
          <a:lstStyle/>
          <a:p>
            <a:pPr algn="ctr"/>
            <a:r>
              <a:rPr lang="fr-FR" dirty="0"/>
              <a:t>La prospective</a:t>
            </a:r>
          </a:p>
        </p:txBody>
      </p:sp>
      <p:sp>
        <p:nvSpPr>
          <p:cNvPr id="5" name="Espace réservé du contenu 4"/>
          <p:cNvSpPr>
            <a:spLocks noGrp="1"/>
          </p:cNvSpPr>
          <p:nvPr>
            <p:ph idx="1"/>
          </p:nvPr>
        </p:nvSpPr>
        <p:spPr>
          <a:xfrm>
            <a:off x="1257740" y="555340"/>
            <a:ext cx="7341254" cy="5987128"/>
          </a:xfrm>
        </p:spPr>
        <p:txBody>
          <a:bodyPr>
            <a:normAutofit/>
          </a:bodyPr>
          <a:lstStyle/>
          <a:p>
            <a:pPr marL="0" lvl="1" indent="0">
              <a:buClr>
                <a:srgbClr val="AFBC22"/>
              </a:buClr>
              <a:buNone/>
            </a:pPr>
            <a:r>
              <a:rPr lang="en-US" sz="2600" b="1" dirty="0"/>
              <a:t>  </a:t>
            </a:r>
          </a:p>
          <a:p>
            <a:r>
              <a:rPr lang="fr-FR" dirty="0"/>
              <a:t>L’objectif de la prospective n’est pas de prédire l’avenir mais de le préparer,</a:t>
            </a:r>
          </a:p>
          <a:p>
            <a:endParaRPr lang="fr-FR" dirty="0"/>
          </a:p>
          <a:p>
            <a:r>
              <a:rPr lang="fr-FR" dirty="0"/>
              <a:t>Les méthodes utilisées ont pour but :</a:t>
            </a:r>
          </a:p>
          <a:p>
            <a:pPr lvl="1"/>
            <a:r>
              <a:rPr lang="fr-FR" dirty="0"/>
              <a:t>D’identifier des futurs possibles, </a:t>
            </a:r>
          </a:p>
          <a:p>
            <a:pPr lvl="1"/>
            <a:r>
              <a:rPr lang="fr-FR" dirty="0"/>
              <a:t>Les moteurs des changements,</a:t>
            </a:r>
          </a:p>
          <a:p>
            <a:pPr lvl="1"/>
            <a:r>
              <a:rPr lang="fr-FR" dirty="0"/>
              <a:t>Pour aider à la prise de décision aujourd’hui,</a:t>
            </a:r>
          </a:p>
          <a:p>
            <a:pPr marL="0" indent="0">
              <a:buNone/>
            </a:pPr>
            <a:endParaRPr lang="fr-FR" sz="800" dirty="0"/>
          </a:p>
          <a:p>
            <a:r>
              <a:rPr lang="fr-FR" dirty="0"/>
              <a:t>Tous les exercices de prospective de l’INRS sont menés en partenariat et en pluridisciplinarité</a:t>
            </a:r>
          </a:p>
          <a:p>
            <a:endParaRPr lang="fr-FR" sz="800" dirty="0"/>
          </a:p>
          <a:p>
            <a:endParaRPr lang="fr-FR" dirty="0"/>
          </a:p>
          <a:p>
            <a:pPr lvl="1"/>
            <a:endParaRPr lang="fr-FR" dirty="0"/>
          </a:p>
          <a:p>
            <a:pPr marL="342797" lvl="1" indent="-342797">
              <a:buClr>
                <a:srgbClr val="AFBC22"/>
              </a:buClr>
              <a:buFont typeface="Wingdings" panose="05000000000000000000" pitchFamily="2" charset="2"/>
              <a:buChar char="n"/>
            </a:pPr>
            <a:endParaRPr lang="en-US" dirty="0"/>
          </a:p>
          <a:p>
            <a:pPr marL="342797" lvl="1" indent="-342797">
              <a:buClr>
                <a:srgbClr val="AFBC22"/>
              </a:buClr>
              <a:buFont typeface="Wingdings" panose="05000000000000000000" pitchFamily="2" charset="2"/>
              <a:buChar char="n"/>
            </a:pPr>
            <a:endParaRPr lang="en-US" dirty="0"/>
          </a:p>
        </p:txBody>
      </p:sp>
      <p:sp>
        <p:nvSpPr>
          <p:cNvPr id="3" name="Espace réservé de la date 2"/>
          <p:cNvSpPr>
            <a:spLocks noGrp="1"/>
          </p:cNvSpPr>
          <p:nvPr>
            <p:ph type="dt" sz="half" idx="10"/>
          </p:nvPr>
        </p:nvSpPr>
        <p:spPr/>
        <p:txBody>
          <a:bodyPr/>
          <a:lstStyle/>
          <a:p>
            <a:fld id="{0104D02C-7328-4575-B37F-DBEB0A5B5165}" type="datetime1">
              <a:rPr lang="fr-FR" smtClean="0"/>
              <a:t>23/03/2023</a:t>
            </a:fld>
            <a:endParaRPr lang="fr-FR" dirty="0"/>
          </a:p>
        </p:txBody>
      </p:sp>
      <p:pic>
        <p:nvPicPr>
          <p:cNvPr id="4098" name="Picture 2" descr="H:\AISS\SINGAPOUR\Semi-pleniere T5\Images\bo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3643" y="1031226"/>
            <a:ext cx="3335957" cy="304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54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6D8E4F62-D2AC-0C0A-3AB6-944B6BB6AC78}"/>
              </a:ext>
            </a:extLst>
          </p:cNvPr>
          <p:cNvSpPr>
            <a:spLocks noGrp="1"/>
          </p:cNvSpPr>
          <p:nvPr>
            <p:ph type="body" sz="quarter" idx="13"/>
          </p:nvPr>
        </p:nvSpPr>
        <p:spPr/>
        <p:txBody>
          <a:bodyPr>
            <a:normAutofit/>
          </a:bodyPr>
          <a:lstStyle/>
          <a:p>
            <a:pPr marL="0" indent="0">
              <a:buNone/>
            </a:pPr>
            <a:endParaRPr lang="fr-FR" sz="6000" dirty="0"/>
          </a:p>
          <a:p>
            <a:pPr marL="0" indent="0">
              <a:buNone/>
            </a:pPr>
            <a:endParaRPr lang="fr-FR" sz="6000" dirty="0"/>
          </a:p>
          <a:p>
            <a:pPr marL="0" indent="0">
              <a:buNone/>
            </a:pPr>
            <a:r>
              <a:rPr lang="fr-FR" sz="6000" dirty="0"/>
              <a:t>Conclusion</a:t>
            </a:r>
          </a:p>
        </p:txBody>
      </p:sp>
      <p:sp>
        <p:nvSpPr>
          <p:cNvPr id="2" name="Espace réservé du pied de page 1">
            <a:extLst>
              <a:ext uri="{FF2B5EF4-FFF2-40B4-BE49-F238E27FC236}">
                <a16:creationId xmlns:a16="http://schemas.microsoft.com/office/drawing/2014/main" id="{8229E12B-CF99-9F90-4630-5A0AA9FD815D}"/>
              </a:ext>
            </a:extLst>
          </p:cNvPr>
          <p:cNvSpPr>
            <a:spLocks noGrp="1"/>
          </p:cNvSpPr>
          <p:nvPr>
            <p:ph type="ftr" sz="quarter" idx="4294967295"/>
          </p:nvPr>
        </p:nvSpPr>
        <p:spPr>
          <a:xfrm>
            <a:off x="0" y="6246813"/>
            <a:ext cx="7454900" cy="365125"/>
          </a:xfrm>
        </p:spPr>
        <p:txBody>
          <a:bodyPr/>
          <a:lstStyle/>
          <a:p>
            <a:r>
              <a:rPr lang="fr-FR"/>
              <a:t>A modifier dans insertion &gt; Entête et pied (pour une modification sur toutes les diapos)</a:t>
            </a:r>
            <a:endParaRPr lang="fr-FR" dirty="0"/>
          </a:p>
        </p:txBody>
      </p:sp>
      <p:sp>
        <p:nvSpPr>
          <p:cNvPr id="4" name="Espace réservé de la date 3">
            <a:extLst>
              <a:ext uri="{FF2B5EF4-FFF2-40B4-BE49-F238E27FC236}">
                <a16:creationId xmlns:a16="http://schemas.microsoft.com/office/drawing/2014/main" id="{16C94EC1-F7EF-564B-B0C1-E1C51E769193}"/>
              </a:ext>
            </a:extLst>
          </p:cNvPr>
          <p:cNvSpPr>
            <a:spLocks noGrp="1"/>
          </p:cNvSpPr>
          <p:nvPr>
            <p:ph type="dt" sz="half" idx="4294967295"/>
          </p:nvPr>
        </p:nvSpPr>
        <p:spPr>
          <a:xfrm>
            <a:off x="0" y="6246813"/>
            <a:ext cx="987425" cy="365125"/>
          </a:xfrm>
        </p:spPr>
        <p:txBody>
          <a:bodyPr/>
          <a:lstStyle/>
          <a:p>
            <a:fld id="{1D0D0435-486B-4393-BC19-EAB85C0BA050}" type="datetime1">
              <a:rPr lang="fr-FR" smtClean="0"/>
              <a:t>23/03/2023</a:t>
            </a:fld>
            <a:endParaRPr lang="fr-FR" dirty="0"/>
          </a:p>
        </p:txBody>
      </p:sp>
    </p:spTree>
    <p:extLst>
      <p:ext uri="{BB962C8B-B14F-4D97-AF65-F5344CB8AC3E}">
        <p14:creationId xmlns:p14="http://schemas.microsoft.com/office/powerpoint/2010/main" val="2581110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D12BE4E-B311-919D-D701-A29FE208DF20}"/>
              </a:ext>
            </a:extLst>
          </p:cNvPr>
          <p:cNvSpPr>
            <a:spLocks noGrp="1"/>
          </p:cNvSpPr>
          <p:nvPr>
            <p:ph type="title"/>
          </p:nvPr>
        </p:nvSpPr>
        <p:spPr/>
        <p:txBody>
          <a:bodyPr>
            <a:normAutofit fontScale="90000"/>
          </a:bodyPr>
          <a:lstStyle/>
          <a:p>
            <a:r>
              <a:rPr lang="fr-FR" dirty="0"/>
              <a:t>On ne peut pas compter sur </a:t>
            </a:r>
            <a:r>
              <a:rPr lang="fr-FR" dirty="0" err="1"/>
              <a:t>ChatGPT</a:t>
            </a:r>
            <a:r>
              <a:rPr lang="fr-FR" dirty="0"/>
              <a:t> pour prévenir des risques qu’il ne voit pas </a:t>
            </a:r>
          </a:p>
        </p:txBody>
      </p:sp>
      <p:sp>
        <p:nvSpPr>
          <p:cNvPr id="5" name="Espace réservé du contenu 4">
            <a:extLst>
              <a:ext uri="{FF2B5EF4-FFF2-40B4-BE49-F238E27FC236}">
                <a16:creationId xmlns:a16="http://schemas.microsoft.com/office/drawing/2014/main" id="{C80D1348-BAF2-2116-0342-A9666CF547C2}"/>
              </a:ext>
            </a:extLst>
          </p:cNvPr>
          <p:cNvSpPr>
            <a:spLocks noGrp="1"/>
          </p:cNvSpPr>
          <p:nvPr>
            <p:ph idx="1"/>
          </p:nvPr>
        </p:nvSpPr>
        <p:spPr/>
        <p:txBody>
          <a:bodyPr/>
          <a:lstStyle/>
          <a:p>
            <a:r>
              <a:rPr lang="fr-FR" dirty="0" err="1"/>
              <a:t>ChatGPT</a:t>
            </a:r>
            <a:r>
              <a:rPr lang="fr-FR" dirty="0"/>
              <a:t> ne voit l’automatisation :</a:t>
            </a:r>
          </a:p>
          <a:p>
            <a:pPr marL="366300" lvl="1" indent="0">
              <a:buNone/>
            </a:pPr>
            <a:r>
              <a:rPr lang="fr-FR" dirty="0"/>
              <a:t>1. que comme une substitution aux travaux pénibles ce qui permettra de réduire l’exposition, mais n’envisage pas un instant que les travailleurs puissent travailler AVEC les robots (directement ou indirectement) et subir les contraintes de ce travail (charge mentale, charge physique), ni même qu’il puisse y avoir une période transitoire</a:t>
            </a:r>
          </a:p>
          <a:p>
            <a:pPr marL="366300" lvl="1" indent="0">
              <a:buNone/>
            </a:pPr>
            <a:r>
              <a:rPr lang="fr-FR" dirty="0"/>
              <a:t>2. que par la création de tâches qualifiées liées à la conception et à l’utilisation de ces robots (là non plus aucun risque)</a:t>
            </a:r>
          </a:p>
          <a:p>
            <a:r>
              <a:rPr lang="fr-FR" dirty="0"/>
              <a:t>Il préconise qu’on soit attentif à la reconversion des travailleurs dont l’emploi aura disparu</a:t>
            </a:r>
          </a:p>
          <a:p>
            <a:r>
              <a:rPr lang="fr-FR" dirty="0"/>
              <a:t>Cela correspond à la vision </a:t>
            </a:r>
            <a:r>
              <a:rPr lang="fr-FR" i="1" dirty="0"/>
              <a:t>main </a:t>
            </a:r>
            <a:r>
              <a:rPr lang="fr-FR" i="1" dirty="0" err="1"/>
              <a:t>stream</a:t>
            </a:r>
            <a:r>
              <a:rPr lang="fr-FR" i="1" dirty="0"/>
              <a:t> </a:t>
            </a:r>
            <a:r>
              <a:rPr lang="fr-FR" dirty="0"/>
              <a:t>(technocratique) de l’utilisation des nouvelles technologies </a:t>
            </a:r>
          </a:p>
          <a:p>
            <a:endParaRPr lang="fr-FR" dirty="0"/>
          </a:p>
        </p:txBody>
      </p:sp>
      <p:pic>
        <p:nvPicPr>
          <p:cNvPr id="7" name="Image 6">
            <a:extLst>
              <a:ext uri="{FF2B5EF4-FFF2-40B4-BE49-F238E27FC236}">
                <a16:creationId xmlns:a16="http://schemas.microsoft.com/office/drawing/2014/main" id="{6D0E3D03-A987-68C3-24CB-D4D3513F3BAE}"/>
              </a:ext>
            </a:extLst>
          </p:cNvPr>
          <p:cNvPicPr>
            <a:picLocks noChangeAspect="1"/>
          </p:cNvPicPr>
          <p:nvPr/>
        </p:nvPicPr>
        <p:blipFill>
          <a:blip r:embed="rId3"/>
          <a:stretch>
            <a:fillRect/>
          </a:stretch>
        </p:blipFill>
        <p:spPr>
          <a:xfrm>
            <a:off x="3411064" y="607657"/>
            <a:ext cx="365792" cy="289585"/>
          </a:xfrm>
          <a:prstGeom prst="rect">
            <a:avLst/>
          </a:prstGeom>
        </p:spPr>
      </p:pic>
    </p:spTree>
    <p:extLst>
      <p:ext uri="{BB962C8B-B14F-4D97-AF65-F5344CB8AC3E}">
        <p14:creationId xmlns:p14="http://schemas.microsoft.com/office/powerpoint/2010/main" val="3773751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1F51CFA-B15D-E21A-DE64-042C52137465}"/>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5F23CA7C-0AFF-1C2E-7A21-5BA1B840F686}"/>
              </a:ext>
            </a:extLst>
          </p:cNvPr>
          <p:cNvSpPr>
            <a:spLocks noGrp="1"/>
          </p:cNvSpPr>
          <p:nvPr>
            <p:ph type="title"/>
          </p:nvPr>
        </p:nvSpPr>
        <p:spPr/>
        <p:txBody>
          <a:bodyPr>
            <a:normAutofit fontScale="90000"/>
          </a:bodyPr>
          <a:lstStyle/>
          <a:p>
            <a:r>
              <a:rPr lang="fr-FR" dirty="0"/>
              <a:t>Ces transformations du travail doivent être replacées dans le contexte global</a:t>
            </a:r>
          </a:p>
        </p:txBody>
      </p:sp>
      <p:sp>
        <p:nvSpPr>
          <p:cNvPr id="4" name="Espace réservé de la date 3">
            <a:extLst>
              <a:ext uri="{FF2B5EF4-FFF2-40B4-BE49-F238E27FC236}">
                <a16:creationId xmlns:a16="http://schemas.microsoft.com/office/drawing/2014/main" id="{7626BA14-A305-C26E-7B9E-4438BAAB5A87}"/>
              </a:ext>
            </a:extLst>
          </p:cNvPr>
          <p:cNvSpPr>
            <a:spLocks noGrp="1"/>
          </p:cNvSpPr>
          <p:nvPr>
            <p:ph type="dt" sz="half" idx="10"/>
          </p:nvPr>
        </p:nvSpPr>
        <p:spPr/>
        <p:txBody>
          <a:bodyPr/>
          <a:lstStyle/>
          <a:p>
            <a:fld id="{23A1E7BA-B095-403D-8105-B7A7040AE010}" type="datetime1">
              <a:rPr lang="fr-FR" smtClean="0"/>
              <a:t>23/03/2023</a:t>
            </a:fld>
            <a:endParaRPr lang="fr-FR" dirty="0"/>
          </a:p>
        </p:txBody>
      </p:sp>
      <p:sp>
        <p:nvSpPr>
          <p:cNvPr id="5" name="Espace réservé du contenu 4">
            <a:extLst>
              <a:ext uri="{FF2B5EF4-FFF2-40B4-BE49-F238E27FC236}">
                <a16:creationId xmlns:a16="http://schemas.microsoft.com/office/drawing/2014/main" id="{DD52A7C4-D77C-D760-3E3B-A1ED0362A357}"/>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
                <a:srgbClr val="F05A25"/>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 contexte général change :</a:t>
            </a:r>
          </a:p>
          <a:p>
            <a:pPr marL="594900" marR="0" lvl="1" indent="-216000" algn="l" defTabSz="914400" rtl="0" eaLnBrk="1" fontAlgn="auto" latinLnBrk="0" hangingPunct="1">
              <a:lnSpc>
                <a:spcPct val="90000"/>
              </a:lnSpc>
              <a:spcBef>
                <a:spcPts val="500"/>
              </a:spcBef>
              <a:spcAft>
                <a:spcPts val="0"/>
              </a:spcAft>
              <a:buClr>
                <a:prstClr val="black">
                  <a:lumMod val="50000"/>
                  <a:lumOff val="50000"/>
                </a:prstClr>
              </a:buClr>
              <a:buSzPct val="50000"/>
              <a:buFont typeface="Wingdings 2" panose="05020102010507070707" pitchFamily="18" charset="2"/>
              <a:buChar char="¢"/>
              <a:tabLst/>
              <a:defRPr/>
            </a:pPr>
            <a:r>
              <a:rPr kumimoji="0" lang="fr-FR"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Une culture « techno » se développe y compris dans les entreprises de l’ « économie classique » : agilité, expérimentation permanente, volonté de bâtir une nouvelle culture affranchie de contraintes jugées dépassées, etc.</a:t>
            </a:r>
          </a:p>
          <a:p>
            <a:pPr marL="594900" marR="0" lvl="1" indent="-216000" algn="l" defTabSz="914400" rtl="0" eaLnBrk="1" fontAlgn="auto" latinLnBrk="0" hangingPunct="1">
              <a:lnSpc>
                <a:spcPct val="90000"/>
              </a:lnSpc>
              <a:spcBef>
                <a:spcPts val="500"/>
              </a:spcBef>
              <a:spcAft>
                <a:spcPts val="0"/>
              </a:spcAft>
              <a:buClr>
                <a:prstClr val="black">
                  <a:lumMod val="50000"/>
                  <a:lumOff val="50000"/>
                </a:prstClr>
              </a:buClr>
              <a:buSzPct val="50000"/>
              <a:buFont typeface="Wingdings 2" panose="05020102010507070707" pitchFamily="18" charset="2"/>
              <a:buChar char="¢"/>
              <a:tabLst/>
              <a:defRPr/>
            </a:pPr>
            <a:r>
              <a:rPr kumimoji="0" lang="fr-FR"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Les exigences de retour rapide sur investissement ont augmenté</a:t>
            </a:r>
          </a:p>
          <a:p>
            <a:pPr marL="594900" marR="0" lvl="1" indent="-216000" algn="l" defTabSz="914400" rtl="0" eaLnBrk="1" fontAlgn="auto" latinLnBrk="0" hangingPunct="1">
              <a:lnSpc>
                <a:spcPct val="90000"/>
              </a:lnSpc>
              <a:spcBef>
                <a:spcPts val="500"/>
              </a:spcBef>
              <a:spcAft>
                <a:spcPts val="0"/>
              </a:spcAft>
              <a:buClr>
                <a:prstClr val="black">
                  <a:lumMod val="50000"/>
                  <a:lumOff val="50000"/>
                </a:prstClr>
              </a:buClr>
              <a:buSzPct val="50000"/>
              <a:buFont typeface="Wingdings 2" panose="05020102010507070707" pitchFamily="18" charset="2"/>
              <a:buChar char="¢"/>
              <a:tabLst/>
              <a:defRPr/>
            </a:pPr>
            <a:r>
              <a:rPr kumimoji="0" lang="fr-FR"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L’individualisation du travail, l’affaiblissement des collectifs de travail et de la représentation syndicale, le caractère moins protecteur du CDI, le développement de la flexibilité changent les rapports entre partenaires sociaux au niveau macro (Etat) comme au niveau micro (entreprise)</a:t>
            </a:r>
          </a:p>
          <a:p>
            <a:pPr marL="228600" marR="0" lvl="0" indent="-228600" algn="l" defTabSz="914400" rtl="0" eaLnBrk="1" fontAlgn="auto" latinLnBrk="0" hangingPunct="1">
              <a:lnSpc>
                <a:spcPct val="90000"/>
              </a:lnSpc>
              <a:spcBef>
                <a:spcPts val="1000"/>
              </a:spcBef>
              <a:spcAft>
                <a:spcPts val="0"/>
              </a:spcAft>
              <a:buClr>
                <a:srgbClr val="F05A25"/>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 développement des nouvelles technologies est susceptible de changer profondément l’organisation du travail</a:t>
            </a:r>
          </a:p>
          <a:p>
            <a:pPr marL="228600" marR="0" lvl="0" indent="-228600" algn="l" defTabSz="914400" rtl="0" eaLnBrk="1" fontAlgn="auto" latinLnBrk="0" hangingPunct="1">
              <a:lnSpc>
                <a:spcPct val="90000"/>
              </a:lnSpc>
              <a:spcBef>
                <a:spcPts val="1000"/>
              </a:spcBef>
              <a:spcAft>
                <a:spcPts val="0"/>
              </a:spcAft>
              <a:buClr>
                <a:srgbClr val="F05A25"/>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Ces mutations peuvent aussi changer les conditions de travail et avoir des conséquences en termes de risques professionnels  </a:t>
            </a:r>
          </a:p>
          <a:p>
            <a:endParaRPr lang="fr-FR" dirty="0"/>
          </a:p>
        </p:txBody>
      </p:sp>
    </p:spTree>
    <p:extLst>
      <p:ext uri="{BB962C8B-B14F-4D97-AF65-F5344CB8AC3E}">
        <p14:creationId xmlns:p14="http://schemas.microsoft.com/office/powerpoint/2010/main" val="145191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D671633-239C-C8B7-A58F-F7F57B4D5EA3}"/>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CB7CD70E-A9BD-7B34-7E4D-0DBDB2CB2212}"/>
              </a:ext>
            </a:extLst>
          </p:cNvPr>
          <p:cNvSpPr>
            <a:spLocks noGrp="1"/>
          </p:cNvSpPr>
          <p:nvPr>
            <p:ph type="title"/>
          </p:nvPr>
        </p:nvSpPr>
        <p:spPr/>
        <p:txBody>
          <a:bodyPr/>
          <a:lstStyle/>
          <a:p>
            <a:r>
              <a:rPr lang="fr-FR" dirty="0"/>
              <a:t>Des partenaires sociaux pas toujours bien outillés</a:t>
            </a:r>
          </a:p>
        </p:txBody>
      </p:sp>
      <p:sp>
        <p:nvSpPr>
          <p:cNvPr id="4" name="Espace réservé de la date 3">
            <a:extLst>
              <a:ext uri="{FF2B5EF4-FFF2-40B4-BE49-F238E27FC236}">
                <a16:creationId xmlns:a16="http://schemas.microsoft.com/office/drawing/2014/main" id="{169247B1-3A51-2DC1-3354-5EC6E73F7C27}"/>
              </a:ext>
            </a:extLst>
          </p:cNvPr>
          <p:cNvSpPr>
            <a:spLocks noGrp="1"/>
          </p:cNvSpPr>
          <p:nvPr>
            <p:ph type="dt" sz="half" idx="10"/>
          </p:nvPr>
        </p:nvSpPr>
        <p:spPr/>
        <p:txBody>
          <a:bodyPr/>
          <a:lstStyle/>
          <a:p>
            <a:fld id="{23A1E7BA-B095-403D-8105-B7A7040AE010}" type="datetime1">
              <a:rPr lang="fr-FR" smtClean="0"/>
              <a:t>23/03/2023</a:t>
            </a:fld>
            <a:endParaRPr lang="fr-FR" dirty="0"/>
          </a:p>
        </p:txBody>
      </p:sp>
      <p:sp>
        <p:nvSpPr>
          <p:cNvPr id="5" name="Espace réservé du contenu 4">
            <a:extLst>
              <a:ext uri="{FF2B5EF4-FFF2-40B4-BE49-F238E27FC236}">
                <a16:creationId xmlns:a16="http://schemas.microsoft.com/office/drawing/2014/main" id="{B6B75DFF-327A-C8C2-6967-F1ABF65A2A54}"/>
              </a:ext>
            </a:extLst>
          </p:cNvPr>
          <p:cNvSpPr>
            <a:spLocks noGrp="1"/>
          </p:cNvSpPr>
          <p:nvPr>
            <p:ph idx="1"/>
          </p:nvPr>
        </p:nvSpPr>
        <p:spPr/>
        <p:txBody>
          <a:bodyPr/>
          <a:lstStyle/>
          <a:p>
            <a:r>
              <a:rPr lang="fr-FR" dirty="0"/>
              <a:t>Certaines entreprises moyennes ou petites peuvent être contraintes à des changements imposés par les clients sans avoir la culture ni les moyens financiers suffisants pour développer des solutions parfaitement adaptées à leur situation</a:t>
            </a:r>
          </a:p>
          <a:p>
            <a:r>
              <a:rPr lang="fr-FR" dirty="0"/>
              <a:t>Elles ont recours à des solutions « sur étagère » qui peuvent ne pas être parfaitement adaptés à leurs besoins</a:t>
            </a:r>
          </a:p>
          <a:p>
            <a:r>
              <a:rPr lang="fr-FR" dirty="0"/>
              <a:t>Les partenaires sociaux (représentants des travailleurs en particulier) ont souvent des difficultés à remettre en cause la technologie : par manque de connaissances, mais aussi à cause d’une déférence face au logiciel ou à l’automate (« Il ne peut pas se tromper »).</a:t>
            </a:r>
          </a:p>
        </p:txBody>
      </p:sp>
    </p:spTree>
    <p:extLst>
      <p:ext uri="{BB962C8B-B14F-4D97-AF65-F5344CB8AC3E}">
        <p14:creationId xmlns:p14="http://schemas.microsoft.com/office/powerpoint/2010/main" val="3061953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D032B8E-0709-50BE-55F2-DEB53A0BBE55}"/>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52EFC101-FAE2-D369-3BB4-7A724B5DA197}"/>
              </a:ext>
            </a:extLst>
          </p:cNvPr>
          <p:cNvSpPr>
            <a:spLocks noGrp="1"/>
          </p:cNvSpPr>
          <p:nvPr>
            <p:ph type="title"/>
          </p:nvPr>
        </p:nvSpPr>
        <p:spPr/>
        <p:txBody>
          <a:bodyPr/>
          <a:lstStyle/>
          <a:p>
            <a:r>
              <a:rPr lang="fr-FR" dirty="0"/>
              <a:t>Confirmation dans d’autres rapports sortis récemment </a:t>
            </a:r>
          </a:p>
        </p:txBody>
      </p:sp>
      <p:sp>
        <p:nvSpPr>
          <p:cNvPr id="4" name="Espace réservé de la date 3">
            <a:extLst>
              <a:ext uri="{FF2B5EF4-FFF2-40B4-BE49-F238E27FC236}">
                <a16:creationId xmlns:a16="http://schemas.microsoft.com/office/drawing/2014/main" id="{7C5471B5-2FE4-1B59-FB48-FB74B8339B92}"/>
              </a:ext>
            </a:extLst>
          </p:cNvPr>
          <p:cNvSpPr>
            <a:spLocks noGrp="1"/>
          </p:cNvSpPr>
          <p:nvPr>
            <p:ph type="dt" sz="half" idx="10"/>
          </p:nvPr>
        </p:nvSpPr>
        <p:spPr/>
        <p:txBody>
          <a:bodyPr/>
          <a:lstStyle/>
          <a:p>
            <a:fld id="{23A1E7BA-B095-403D-8105-B7A7040AE010}" type="datetime1">
              <a:rPr lang="fr-FR" smtClean="0"/>
              <a:t>23/03/2023</a:t>
            </a:fld>
            <a:endParaRPr lang="fr-FR" dirty="0"/>
          </a:p>
        </p:txBody>
      </p:sp>
      <p:pic>
        <p:nvPicPr>
          <p:cNvPr id="7" name="Espace réservé du contenu 6">
            <a:extLst>
              <a:ext uri="{FF2B5EF4-FFF2-40B4-BE49-F238E27FC236}">
                <a16:creationId xmlns:a16="http://schemas.microsoft.com/office/drawing/2014/main" id="{9811FE61-37CC-5135-6CE5-950E9756973E}"/>
              </a:ext>
            </a:extLst>
          </p:cNvPr>
          <p:cNvPicPr>
            <a:picLocks noGrp="1" noChangeAspect="1"/>
          </p:cNvPicPr>
          <p:nvPr>
            <p:ph idx="1"/>
          </p:nvPr>
        </p:nvPicPr>
        <p:blipFill>
          <a:blip r:embed="rId2"/>
          <a:stretch>
            <a:fillRect/>
          </a:stretch>
        </p:blipFill>
        <p:spPr>
          <a:xfrm>
            <a:off x="1671541" y="1161095"/>
            <a:ext cx="3389097" cy="4792663"/>
          </a:xfrm>
        </p:spPr>
      </p:pic>
      <p:pic>
        <p:nvPicPr>
          <p:cNvPr id="9" name="Image 8">
            <a:extLst>
              <a:ext uri="{FF2B5EF4-FFF2-40B4-BE49-F238E27FC236}">
                <a16:creationId xmlns:a16="http://schemas.microsoft.com/office/drawing/2014/main" id="{D10CE0CC-15A4-CAF6-E8BF-0730A47047AD}"/>
              </a:ext>
            </a:extLst>
          </p:cNvPr>
          <p:cNvPicPr>
            <a:picLocks noChangeAspect="1"/>
          </p:cNvPicPr>
          <p:nvPr/>
        </p:nvPicPr>
        <p:blipFill>
          <a:blip r:embed="rId3"/>
          <a:stretch>
            <a:fillRect/>
          </a:stretch>
        </p:blipFill>
        <p:spPr>
          <a:xfrm>
            <a:off x="7015803" y="1175653"/>
            <a:ext cx="3533806" cy="4778105"/>
          </a:xfrm>
          <a:prstGeom prst="rect">
            <a:avLst/>
          </a:prstGeom>
        </p:spPr>
      </p:pic>
    </p:spTree>
    <p:extLst>
      <p:ext uri="{BB962C8B-B14F-4D97-AF65-F5344CB8AC3E}">
        <p14:creationId xmlns:p14="http://schemas.microsoft.com/office/powerpoint/2010/main" val="419548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1DB802B-1201-FDD5-226A-429BF5348EE8}"/>
              </a:ext>
            </a:extLst>
          </p:cNvPr>
          <p:cNvSpPr>
            <a:spLocks noGrp="1"/>
          </p:cNvSpPr>
          <p:nvPr>
            <p:ph type="title"/>
          </p:nvPr>
        </p:nvSpPr>
        <p:spPr/>
        <p:txBody>
          <a:bodyPr/>
          <a:lstStyle/>
          <a:p>
            <a:r>
              <a:rPr lang="fr-FR" dirty="0"/>
              <a:t>Pour la prévention</a:t>
            </a:r>
          </a:p>
        </p:txBody>
      </p:sp>
      <p:sp>
        <p:nvSpPr>
          <p:cNvPr id="4" name="Espace réservé de la date 3">
            <a:extLst>
              <a:ext uri="{FF2B5EF4-FFF2-40B4-BE49-F238E27FC236}">
                <a16:creationId xmlns:a16="http://schemas.microsoft.com/office/drawing/2014/main" id="{62FB4590-90F5-212B-709E-60E110A745C2}"/>
              </a:ext>
            </a:extLst>
          </p:cNvPr>
          <p:cNvSpPr>
            <a:spLocks noGrp="1"/>
          </p:cNvSpPr>
          <p:nvPr>
            <p:ph type="dt" sz="half" idx="10"/>
          </p:nvPr>
        </p:nvSpPr>
        <p:spPr/>
        <p:txBody>
          <a:bodyPr/>
          <a:lstStyle/>
          <a:p>
            <a:fld id="{23A1E7BA-B095-403D-8105-B7A7040AE010}" type="datetime1">
              <a:rPr lang="fr-FR" smtClean="0"/>
              <a:t>23/03/2023</a:t>
            </a:fld>
            <a:endParaRPr lang="fr-FR" dirty="0"/>
          </a:p>
        </p:txBody>
      </p:sp>
      <p:sp>
        <p:nvSpPr>
          <p:cNvPr id="5" name="Espace réservé du contenu 4">
            <a:extLst>
              <a:ext uri="{FF2B5EF4-FFF2-40B4-BE49-F238E27FC236}">
                <a16:creationId xmlns:a16="http://schemas.microsoft.com/office/drawing/2014/main" id="{F814DD4E-45F4-B8E6-172A-88FBD33DD5DE}"/>
              </a:ext>
            </a:extLst>
          </p:cNvPr>
          <p:cNvSpPr>
            <a:spLocks noGrp="1"/>
          </p:cNvSpPr>
          <p:nvPr>
            <p:ph idx="1"/>
          </p:nvPr>
        </p:nvSpPr>
        <p:spPr/>
        <p:txBody>
          <a:bodyPr>
            <a:normAutofit/>
          </a:bodyPr>
          <a:lstStyle/>
          <a:p>
            <a:r>
              <a:rPr lang="fr-FR" dirty="0"/>
              <a:t>La plupart des éléments proposés pour l’intelligence artificielle peuvent être retenus pour une réflexion sur les transformations actuelles du travail liées aux nouvelles technologies :</a:t>
            </a:r>
          </a:p>
          <a:p>
            <a:endParaRPr lang="fr-FR" dirty="0"/>
          </a:p>
          <a:p>
            <a:pPr marL="652050" lvl="1" indent="-285750">
              <a:lnSpc>
                <a:spcPct val="100000"/>
              </a:lnSpc>
              <a:spcBef>
                <a:spcPts val="0"/>
              </a:spcBef>
              <a:buClrTx/>
              <a:buSzTx/>
              <a:buFont typeface="Arial"/>
              <a:buChar char="•"/>
              <a:defRPr/>
            </a:pPr>
            <a:r>
              <a:rPr kumimoji="0" lang="fr-FR" sz="1800" b="1" i="0" u="none" strike="noStrike" kern="1200" cap="none" spc="0" normalizeH="0" baseline="0" noProof="0" dirty="0">
                <a:ln>
                  <a:noFill/>
                </a:ln>
                <a:solidFill>
                  <a:srgbClr val="5B9BD5"/>
                </a:solidFill>
                <a:effectLst/>
                <a:uLnTx/>
                <a:uFillTx/>
                <a:latin typeface="Arial"/>
                <a:ea typeface="Tahoma" panose="020B0604030504040204" pitchFamily="34" charset="0"/>
                <a:cs typeface="Arial"/>
              </a:rPr>
              <a:t>Former tous les acteurs de la prévention ainsi que les acteurs du dialogue social pour  </a:t>
            </a:r>
            <a:r>
              <a:rPr kumimoji="0" lang="fr-FR" sz="1800" b="0" i="0" u="none" strike="noStrike" kern="1200" cap="none" spc="0" normalizeH="0" baseline="0" noProof="0" dirty="0">
                <a:ln>
                  <a:noFill/>
                </a:ln>
                <a:solidFill>
                  <a:prstClr val="black"/>
                </a:solidFill>
                <a:effectLst/>
                <a:uLnTx/>
                <a:uFillTx/>
                <a:latin typeface="Arial"/>
                <a:ea typeface="Tahoma" panose="020B0604030504040204" pitchFamily="34" charset="0"/>
                <a:cs typeface="Arial"/>
              </a:rPr>
              <a:t>: </a:t>
            </a:r>
            <a:endParaRPr kumimoji="0" lang="fr-FR" sz="13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1105200" lvl="2" indent="-342900">
              <a:lnSpc>
                <a:spcPct val="100000"/>
              </a:lnSpc>
              <a:spcBef>
                <a:spcPts val="0"/>
              </a:spcBef>
              <a:buFontTx/>
              <a:buChar char="-"/>
              <a:defRPr/>
            </a:pPr>
            <a:r>
              <a:rPr kumimoji="0" lang="fr-FR" sz="2000" b="0" i="0" u="none" strike="noStrike" kern="1200" cap="none" spc="0" normalizeH="0" baseline="0" noProof="0" dirty="0">
                <a:ln>
                  <a:noFill/>
                </a:ln>
                <a:solidFill>
                  <a:prstClr val="black"/>
                </a:solidFill>
                <a:effectLst/>
                <a:uLnTx/>
                <a:uFillTx/>
                <a:latin typeface="Arial"/>
                <a:ea typeface="Tahoma" panose="020B0604030504040204" pitchFamily="34" charset="0"/>
                <a:cs typeface="Arial"/>
              </a:rPr>
              <a:t>une bonne compréhension du mode de fonctionnement, des enjeux éthiques, du cadre réglementaire et des risques,</a:t>
            </a:r>
            <a:endParaRPr kumimoji="0" lang="fr-FR" sz="15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1105200" lvl="2" indent="-342900">
              <a:lnSpc>
                <a:spcPct val="100000"/>
              </a:lnSpc>
              <a:spcBef>
                <a:spcPts val="0"/>
              </a:spcBef>
              <a:buFontTx/>
              <a:buChar char="-"/>
              <a:defRPr/>
            </a:pPr>
            <a:r>
              <a:rPr kumimoji="0" lang="fr-FR" sz="2000" b="0" i="0" u="none" strike="noStrike" kern="1200" cap="none" spc="0" normalizeH="0" baseline="0" noProof="0" dirty="0">
                <a:ln>
                  <a:noFill/>
                </a:ln>
                <a:solidFill>
                  <a:prstClr val="black"/>
                </a:solidFill>
                <a:effectLst/>
                <a:uLnTx/>
                <a:uFillTx/>
                <a:latin typeface="Arial"/>
                <a:ea typeface="Tahoma" panose="020B0604030504040204" pitchFamily="34" charset="0"/>
                <a:cs typeface="Arial"/>
              </a:rPr>
              <a:t>l’acquisition de méthodes permettant la définition des besoins, la rédaction de cahiers des charges et l’intégration des dispositifs dans l’entreprise.</a:t>
            </a:r>
            <a:endParaRPr kumimoji="0" lang="fr-FR" sz="15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762300" lvl="2" indent="0">
              <a:lnSpc>
                <a:spcPct val="100000"/>
              </a:lnSpc>
              <a:spcBef>
                <a:spcPts val="0"/>
              </a:spcBef>
              <a:buNone/>
              <a:defRPr/>
            </a:pPr>
            <a:endParaRPr kumimoji="0" lang="fr-FR" sz="2000" b="0" i="0" u="none" strike="noStrike" kern="1200" cap="none" spc="0" normalizeH="0" baseline="0" noProof="0" dirty="0">
              <a:ln>
                <a:noFill/>
              </a:ln>
              <a:solidFill>
                <a:prstClr val="black"/>
              </a:solidFill>
              <a:effectLst/>
              <a:uLnTx/>
              <a:uFillTx/>
              <a:latin typeface="Arial"/>
              <a:ea typeface="Tahoma" panose="020B0604030504040204" pitchFamily="34" charset="0"/>
              <a:cs typeface="Arial"/>
            </a:endParaRPr>
          </a:p>
          <a:p>
            <a:pPr marL="709200" lvl="1" indent="-342900">
              <a:lnSpc>
                <a:spcPct val="100000"/>
              </a:lnSpc>
              <a:spcBef>
                <a:spcPts val="0"/>
              </a:spcBef>
              <a:buClrTx/>
              <a:buSzTx/>
              <a:buFont typeface="Arial"/>
              <a:buChar char="•"/>
              <a:defRPr/>
            </a:pPr>
            <a:r>
              <a:rPr kumimoji="0" lang="fr-FR" sz="1800" b="1" i="0" u="none" strike="noStrike" kern="1200" cap="none" spc="0" normalizeH="0" baseline="0" noProof="0" dirty="0">
                <a:ln>
                  <a:noFill/>
                </a:ln>
                <a:solidFill>
                  <a:srgbClr val="5B9BD5"/>
                </a:solidFill>
                <a:effectLst/>
                <a:uLnTx/>
                <a:uFillTx/>
                <a:latin typeface="Arial"/>
                <a:ea typeface="Tahoma" panose="020B0604030504040204" pitchFamily="34" charset="0"/>
                <a:cs typeface="Arial"/>
              </a:rPr>
              <a:t>Former les développeurs, ingénieurs et futurs ingénieurs à la S&amp;ST et aux risques inhérents à ces nouvelles technologies</a:t>
            </a:r>
            <a:endParaRPr kumimoji="0" lang="fr-FR" sz="1300" b="0" i="0" u="none" strike="noStrike" kern="1200" cap="none" spc="0" normalizeH="0" baseline="0" noProof="0" dirty="0">
              <a:ln>
                <a:noFill/>
              </a:ln>
              <a:solidFill>
                <a:srgbClr val="5B9BD5"/>
              </a:solidFill>
              <a:effectLst/>
              <a:uLnTx/>
              <a:uFillTx/>
              <a:latin typeface="Calibri"/>
              <a:ea typeface="Tahoma" panose="020B0604030504040204" pitchFamily="34" charset="0"/>
              <a:cs typeface="Tahoma" panose="020B0604030504040204" pitchFamily="34" charset="0"/>
            </a:endParaRPr>
          </a:p>
          <a:p>
            <a:pPr marL="366300" lvl="1" indent="0">
              <a:lnSpc>
                <a:spcPct val="100000"/>
              </a:lnSpc>
              <a:spcBef>
                <a:spcPts val="0"/>
              </a:spcBef>
              <a:buClrTx/>
              <a:buSzTx/>
              <a:buNone/>
              <a:defRPr/>
            </a:pPr>
            <a:endParaRPr kumimoji="0" lang="fr-FR" sz="1800" b="1" i="0" u="none" strike="noStrike" kern="1200" cap="none" spc="0" normalizeH="0" baseline="0" noProof="0" dirty="0">
              <a:ln>
                <a:noFill/>
              </a:ln>
              <a:solidFill>
                <a:srgbClr val="5B9BD5"/>
              </a:solidFill>
              <a:effectLst/>
              <a:uLnTx/>
              <a:uFillTx/>
              <a:latin typeface="Arial"/>
              <a:ea typeface="Tahoma" panose="020B0604030504040204" pitchFamily="34" charset="0"/>
              <a:cs typeface="Arial"/>
            </a:endParaRPr>
          </a:p>
          <a:p>
            <a:pPr marL="709200" lvl="1" indent="-342900">
              <a:lnSpc>
                <a:spcPct val="100000"/>
              </a:lnSpc>
              <a:spcBef>
                <a:spcPts val="0"/>
              </a:spcBef>
              <a:buClrTx/>
              <a:buSzTx/>
              <a:buFont typeface="Arial"/>
              <a:buChar char="•"/>
              <a:defRPr/>
            </a:pPr>
            <a:r>
              <a:rPr kumimoji="0" lang="fr-FR" sz="1800" b="1" i="0" u="none" strike="noStrike" kern="1200" cap="none" spc="0" normalizeH="0" baseline="0" noProof="0" dirty="0">
                <a:ln>
                  <a:noFill/>
                </a:ln>
                <a:solidFill>
                  <a:srgbClr val="5B9BD5"/>
                </a:solidFill>
                <a:effectLst/>
                <a:uLnTx/>
                <a:uFillTx/>
                <a:latin typeface="Arial"/>
                <a:ea typeface="Tahoma" panose="020B0604030504040204" pitchFamily="34" charset="0"/>
                <a:cs typeface="Arial"/>
              </a:rPr>
              <a:t>Œuvrer à la prise en compte des principes de la S&amp;ST  dans les normes et règlementations encadrant l’utilisation  des nouvelles technologies</a:t>
            </a:r>
            <a:endParaRPr kumimoji="0" lang="fr-FR" sz="1300" b="0" i="0" u="none" strike="noStrike" kern="1200" cap="none" spc="0" normalizeH="0" baseline="0" noProof="0" dirty="0">
              <a:ln>
                <a:noFill/>
              </a:ln>
              <a:solidFill>
                <a:srgbClr val="5B9BD5"/>
              </a:solidFill>
              <a:effectLst/>
              <a:uLnTx/>
              <a:uFillTx/>
              <a:latin typeface="Calibri"/>
              <a:ea typeface="Tahoma" panose="020B0604030504040204" pitchFamily="34" charset="0"/>
              <a:cs typeface="Tahoma" panose="020B0604030504040204" pitchFamily="34" charset="0"/>
            </a:endParaRPr>
          </a:p>
        </p:txBody>
      </p:sp>
      <p:sp>
        <p:nvSpPr>
          <p:cNvPr id="2" name="Espace réservé du pied de page 1">
            <a:extLst>
              <a:ext uri="{FF2B5EF4-FFF2-40B4-BE49-F238E27FC236}">
                <a16:creationId xmlns:a16="http://schemas.microsoft.com/office/drawing/2014/main" id="{A44AB86F-37E1-411A-0ABD-DA3DDAD3CBAB}"/>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Tree>
    <p:extLst>
      <p:ext uri="{BB962C8B-B14F-4D97-AF65-F5344CB8AC3E}">
        <p14:creationId xmlns:p14="http://schemas.microsoft.com/office/powerpoint/2010/main" val="820423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E673D926-7D23-5EAB-5BC5-4DB65BAE8350}"/>
              </a:ext>
            </a:extLst>
          </p:cNvPr>
          <p:cNvSpPr>
            <a:spLocks noGrp="1"/>
          </p:cNvSpPr>
          <p:nvPr>
            <p:ph type="body" sz="quarter" idx="13"/>
          </p:nvPr>
        </p:nvSpPr>
        <p:spPr/>
        <p:txBody>
          <a:bodyPr/>
          <a:lstStyle/>
          <a:p>
            <a:r>
              <a:rPr lang="fr-FR" dirty="0"/>
              <a:t>Quelques références bibliographiques</a:t>
            </a:r>
          </a:p>
        </p:txBody>
      </p:sp>
      <p:sp>
        <p:nvSpPr>
          <p:cNvPr id="2" name="Espace réservé du pied de page 1">
            <a:extLst>
              <a:ext uri="{FF2B5EF4-FFF2-40B4-BE49-F238E27FC236}">
                <a16:creationId xmlns:a16="http://schemas.microsoft.com/office/drawing/2014/main" id="{AA8AEDEA-2D48-16B5-8BB8-59695E63DD50}"/>
              </a:ext>
            </a:extLst>
          </p:cNvPr>
          <p:cNvSpPr>
            <a:spLocks noGrp="1"/>
          </p:cNvSpPr>
          <p:nvPr>
            <p:ph type="ftr" sz="quarter" idx="4294967295"/>
          </p:nvPr>
        </p:nvSpPr>
        <p:spPr>
          <a:xfrm>
            <a:off x="0" y="6246813"/>
            <a:ext cx="7423150" cy="365125"/>
          </a:xfrm>
        </p:spPr>
        <p:txBody>
          <a:bodyPr/>
          <a:lstStyle/>
          <a:p>
            <a:r>
              <a:rPr lang="fr-FR"/>
              <a:t>A modifier dans insertion &gt; Entête et pied (pour une modification sur toutes les diapos)</a:t>
            </a:r>
            <a:endParaRPr lang="fr-FR" dirty="0"/>
          </a:p>
        </p:txBody>
      </p:sp>
      <p:sp>
        <p:nvSpPr>
          <p:cNvPr id="4" name="Espace réservé de la date 3">
            <a:extLst>
              <a:ext uri="{FF2B5EF4-FFF2-40B4-BE49-F238E27FC236}">
                <a16:creationId xmlns:a16="http://schemas.microsoft.com/office/drawing/2014/main" id="{91CB446E-24DF-147E-F2A0-EB8D20CE3A0B}"/>
              </a:ext>
            </a:extLst>
          </p:cNvPr>
          <p:cNvSpPr>
            <a:spLocks noGrp="1"/>
          </p:cNvSpPr>
          <p:nvPr>
            <p:ph type="dt" sz="half" idx="4294967295"/>
          </p:nvPr>
        </p:nvSpPr>
        <p:spPr>
          <a:xfrm>
            <a:off x="0" y="6246813"/>
            <a:ext cx="987425" cy="365125"/>
          </a:xfrm>
        </p:spPr>
        <p:txBody>
          <a:bodyPr/>
          <a:lstStyle/>
          <a:p>
            <a:fld id="{23A1E7BA-B095-403D-8105-B7A7040AE010}" type="datetime1">
              <a:rPr lang="fr-FR" smtClean="0"/>
              <a:t>23/03/2023</a:t>
            </a:fld>
            <a:endParaRPr lang="fr-FR" dirty="0"/>
          </a:p>
        </p:txBody>
      </p:sp>
    </p:spTree>
    <p:extLst>
      <p:ext uri="{BB962C8B-B14F-4D97-AF65-F5344CB8AC3E}">
        <p14:creationId xmlns:p14="http://schemas.microsoft.com/office/powerpoint/2010/main" val="157929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F827F4A-F271-648D-1234-E2418069D585}"/>
              </a:ext>
            </a:extLst>
          </p:cNvPr>
          <p:cNvSpPr>
            <a:spLocks noGrp="1"/>
          </p:cNvSpPr>
          <p:nvPr>
            <p:ph type="title"/>
          </p:nvPr>
        </p:nvSpPr>
        <p:spPr/>
        <p:txBody>
          <a:bodyPr/>
          <a:lstStyle/>
          <a:p>
            <a:endParaRPr lang="fr-FR"/>
          </a:p>
        </p:txBody>
      </p:sp>
      <p:sp>
        <p:nvSpPr>
          <p:cNvPr id="4" name="Espace réservé du contenu 3">
            <a:extLst>
              <a:ext uri="{FF2B5EF4-FFF2-40B4-BE49-F238E27FC236}">
                <a16:creationId xmlns:a16="http://schemas.microsoft.com/office/drawing/2014/main" id="{A27B6D98-6B59-8EA8-F7F9-04016D706D0F}"/>
              </a:ext>
            </a:extLst>
          </p:cNvPr>
          <p:cNvSpPr>
            <a:spLocks noGrp="1"/>
          </p:cNvSpPr>
          <p:nvPr>
            <p:ph idx="1"/>
          </p:nvPr>
        </p:nvSpPr>
        <p:spPr>
          <a:xfrm>
            <a:off x="1595120" y="298450"/>
            <a:ext cx="10444480" cy="5710463"/>
          </a:xfrm>
        </p:spPr>
        <p:txBody>
          <a:bodyPr>
            <a:normAutofit lnSpcReduction="10000"/>
          </a:bodyPr>
          <a:lstStyle/>
          <a:p>
            <a:pPr marL="0" indent="0">
              <a:buNone/>
            </a:pPr>
            <a:endParaRPr lang="fr-FR" dirty="0"/>
          </a:p>
          <a:p>
            <a:pPr marL="0" indent="0">
              <a:buNone/>
            </a:pPr>
            <a:r>
              <a:rPr lang="fr-FR" dirty="0"/>
              <a:t>Lien vers tous les exercices de prospective INRS : </a:t>
            </a:r>
          </a:p>
          <a:p>
            <a:pPr marL="0" indent="0">
              <a:buNone/>
            </a:pPr>
            <a:r>
              <a:rPr lang="fr-FR" dirty="0">
                <a:hlinkClick r:id="rId2"/>
              </a:rPr>
              <a:t>https://www.inrs.fr/inrs/prospective-quel-travail-demain.html</a:t>
            </a:r>
            <a:r>
              <a:rPr lang="fr-FR" dirty="0"/>
              <a:t> </a:t>
            </a:r>
          </a:p>
          <a:p>
            <a:pPr marL="0" indent="0">
              <a:buNone/>
            </a:pPr>
            <a:r>
              <a:rPr lang="fr-FR" dirty="0"/>
              <a:t>Articles : à partir de la page </a:t>
            </a:r>
            <a:r>
              <a:rPr lang="fr-FR" dirty="0">
                <a:hlinkClick r:id="rId3"/>
              </a:rPr>
              <a:t>https://www.inrs.fr/publications/hst/veille-et-prospective.html</a:t>
            </a:r>
            <a:endParaRPr lang="fr-FR" dirty="0"/>
          </a:p>
          <a:p>
            <a:pPr>
              <a:buFontTx/>
              <a:buChar char="-"/>
            </a:pPr>
            <a:r>
              <a:rPr lang="fr-FR" dirty="0"/>
              <a:t>M. </a:t>
            </a:r>
            <a:r>
              <a:rPr lang="fr-FR" dirty="0" err="1"/>
              <a:t>Héry</a:t>
            </a:r>
            <a:r>
              <a:rPr lang="fr-FR" dirty="0"/>
              <a:t>, J. </a:t>
            </a:r>
            <a:r>
              <a:rPr lang="fr-FR" dirty="0" err="1"/>
              <a:t>Clerté</a:t>
            </a:r>
            <a:r>
              <a:rPr lang="fr-FR" dirty="0"/>
              <a:t> (2020) Comment les algorithmes pourraient influer sur les conditions de travail. HST, 260, 114-117.</a:t>
            </a:r>
          </a:p>
          <a:p>
            <a:pPr>
              <a:buFontTx/>
              <a:buChar char="-"/>
            </a:pPr>
            <a:r>
              <a:rPr lang="fr-FR" dirty="0"/>
              <a:t>M. </a:t>
            </a:r>
            <a:r>
              <a:rPr lang="fr-FR" dirty="0" err="1"/>
              <a:t>Malenfer</a:t>
            </a:r>
            <a:r>
              <a:rPr lang="fr-FR" dirty="0"/>
              <a:t>, M. </a:t>
            </a:r>
            <a:r>
              <a:rPr lang="fr-FR" dirty="0" err="1"/>
              <a:t>Héry</a:t>
            </a:r>
            <a:r>
              <a:rPr lang="fr-FR" dirty="0"/>
              <a:t>, F. de Jouvenel, L. </a:t>
            </a:r>
            <a:r>
              <a:rPr lang="fr-FR" dirty="0" err="1"/>
              <a:t>Grzesiak</a:t>
            </a:r>
            <a:r>
              <a:rPr lang="fr-FR" dirty="0"/>
              <a:t> (2020) Quelles </a:t>
            </a:r>
            <a:r>
              <a:rPr lang="fr-FR" dirty="0" err="1"/>
              <a:t>évolutipons</a:t>
            </a:r>
            <a:r>
              <a:rPr lang="fr-FR" dirty="0"/>
              <a:t> des organisations du travail dans les cinq prochaines années. HST, 261, 122-128.</a:t>
            </a:r>
          </a:p>
          <a:p>
            <a:pPr>
              <a:buFontTx/>
              <a:buChar char="-"/>
            </a:pPr>
            <a:r>
              <a:rPr lang="fr-FR" dirty="0"/>
              <a:t>M. </a:t>
            </a:r>
            <a:r>
              <a:rPr lang="fr-FR" dirty="0" err="1"/>
              <a:t>Malenfer</a:t>
            </a:r>
            <a:r>
              <a:rPr lang="fr-FR" dirty="0"/>
              <a:t>, M. </a:t>
            </a:r>
            <a:r>
              <a:rPr lang="fr-FR" dirty="0" err="1"/>
              <a:t>Héry</a:t>
            </a:r>
            <a:r>
              <a:rPr lang="fr-FR" dirty="0"/>
              <a:t> (2021) Quels enjeux de santé et de sécurité dans les organisations de travail post-Covid. HST, 265, 105-111.</a:t>
            </a:r>
          </a:p>
          <a:p>
            <a:pPr>
              <a:buFontTx/>
              <a:buChar char="-"/>
            </a:pPr>
            <a:r>
              <a:rPr lang="fr-FR" dirty="0"/>
              <a:t>M. </a:t>
            </a:r>
            <a:r>
              <a:rPr lang="fr-FR" dirty="0" err="1"/>
              <a:t>Malenfer</a:t>
            </a:r>
            <a:r>
              <a:rPr lang="fr-FR" dirty="0"/>
              <a:t>, M. </a:t>
            </a:r>
            <a:r>
              <a:rPr lang="fr-FR" dirty="0" err="1"/>
              <a:t>Héry</a:t>
            </a:r>
            <a:r>
              <a:rPr lang="fr-FR" dirty="0"/>
              <a:t>, J. </a:t>
            </a:r>
            <a:r>
              <a:rPr lang="fr-FR" dirty="0" err="1"/>
              <a:t>Clerté</a:t>
            </a:r>
            <a:r>
              <a:rPr lang="fr-FR" dirty="0"/>
              <a:t>, M. </a:t>
            </a:r>
            <a:r>
              <a:rPr lang="fr-FR" dirty="0" err="1"/>
              <a:t>Sarrey</a:t>
            </a:r>
            <a:r>
              <a:rPr lang="fr-FR" dirty="0"/>
              <a:t> (2022) L’intelligence artificielle au service de la santé et sécurité au travail : enjeux et perspectives à l’horizon 2035. HST, 269, 87-96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889975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6EEF740-E7B2-CE89-8D09-295A46729375}"/>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F9F7F076-F48B-1254-7CF6-C811C9D49BB1}"/>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86FA0DDD-2011-DA96-AC87-B83E1B63E35E}"/>
              </a:ext>
            </a:extLst>
          </p:cNvPr>
          <p:cNvSpPr>
            <a:spLocks noGrp="1"/>
          </p:cNvSpPr>
          <p:nvPr>
            <p:ph type="dt" sz="half" idx="10"/>
          </p:nvPr>
        </p:nvSpPr>
        <p:spPr/>
        <p:txBody>
          <a:bodyPr/>
          <a:lstStyle/>
          <a:p>
            <a:fld id="{0E4E2ED7-A1E9-45B1-BD61-2136C489434B}" type="datetime1">
              <a:rPr lang="fr-FR" smtClean="0"/>
              <a:t>23/03/2023</a:t>
            </a:fld>
            <a:endParaRPr lang="fr-FR" dirty="0"/>
          </a:p>
        </p:txBody>
      </p:sp>
      <p:sp>
        <p:nvSpPr>
          <p:cNvPr id="5" name="Espace réservé du contenu 4">
            <a:extLst>
              <a:ext uri="{FF2B5EF4-FFF2-40B4-BE49-F238E27FC236}">
                <a16:creationId xmlns:a16="http://schemas.microsoft.com/office/drawing/2014/main" id="{F0054148-3676-EF44-0C62-BC236CE4310D}"/>
              </a:ext>
            </a:extLst>
          </p:cNvPr>
          <p:cNvSpPr>
            <a:spLocks noGrp="1"/>
          </p:cNvSpPr>
          <p:nvPr>
            <p:ph idx="1"/>
          </p:nvPr>
        </p:nvSpPr>
        <p:spPr>
          <a:xfrm>
            <a:off x="1595120" y="693336"/>
            <a:ext cx="10444480" cy="5315577"/>
          </a:xfrm>
        </p:spPr>
        <p:txBody>
          <a:bodyPr/>
          <a:lstStyle/>
          <a:p>
            <a:pPr marL="0" indent="0">
              <a:buNone/>
            </a:pPr>
            <a:r>
              <a:rPr lang="fr-FR" dirty="0"/>
              <a:t>M. </a:t>
            </a:r>
            <a:r>
              <a:rPr lang="fr-FR" dirty="0" err="1"/>
              <a:t>Héry</a:t>
            </a:r>
            <a:r>
              <a:rPr lang="fr-FR" dirty="0"/>
              <a:t>, M. </a:t>
            </a:r>
            <a:r>
              <a:rPr lang="fr-FR" dirty="0" err="1"/>
              <a:t>Malenfer</a:t>
            </a:r>
            <a:r>
              <a:rPr lang="fr-FR" dirty="0"/>
              <a:t>, C. Montagnon (2019) Economie circulaire et risques professionnels. Exercice de prospective pour cerner les enjeux de prévention. HST, 257, 104-111.</a:t>
            </a:r>
          </a:p>
          <a:p>
            <a:pPr marL="0" indent="0">
              <a:buNone/>
            </a:pPr>
            <a:r>
              <a:rPr lang="fr-FR" dirty="0"/>
              <a:t>Autres articles :</a:t>
            </a:r>
          </a:p>
          <a:p>
            <a:pPr marL="0" indent="0">
              <a:buNone/>
            </a:pPr>
            <a:r>
              <a:rPr lang="en-US" dirty="0" err="1"/>
              <a:t>Héry</a:t>
            </a:r>
            <a:r>
              <a:rPr lang="en-US" dirty="0"/>
              <a:t> M, </a:t>
            </a:r>
            <a:r>
              <a:rPr lang="en-US" dirty="0" err="1"/>
              <a:t>Malenfer</a:t>
            </a:r>
            <a:r>
              <a:rPr lang="en-US" dirty="0"/>
              <a:t> M, </a:t>
            </a:r>
            <a:r>
              <a:rPr lang="en-US" dirty="0" err="1"/>
              <a:t>Devel</a:t>
            </a:r>
            <a:r>
              <a:rPr lang="en-US" dirty="0"/>
              <a:t> S, </a:t>
            </a:r>
            <a:r>
              <a:rPr lang="en-US" dirty="0" err="1"/>
              <a:t>Levert</a:t>
            </a:r>
            <a:r>
              <a:rPr lang="en-US" dirty="0"/>
              <a:t> C (2021) Evolution of working conditions under the impact of ICTs. J </a:t>
            </a:r>
            <a:r>
              <a:rPr lang="en-US" dirty="0" err="1"/>
              <a:t>Saf</a:t>
            </a:r>
            <a:r>
              <a:rPr lang="en-US" dirty="0"/>
              <a:t> Res 77:268–276. </a:t>
            </a:r>
            <a:r>
              <a:rPr lang="en-US" dirty="0">
                <a:hlinkClick r:id="rId2"/>
              </a:rPr>
              <a:t>https://doi.org/10.1016/j.jsr.2021.03.009</a:t>
            </a:r>
            <a:r>
              <a:rPr lang="fr-FR" dirty="0"/>
              <a:t> </a:t>
            </a:r>
          </a:p>
          <a:p>
            <a:pPr marL="0" indent="0">
              <a:buNone/>
            </a:pPr>
            <a:r>
              <a:rPr lang="en-US" dirty="0" err="1"/>
              <a:t>Héry</a:t>
            </a:r>
            <a:r>
              <a:rPr lang="en-US" dirty="0"/>
              <a:t>, M., </a:t>
            </a:r>
            <a:r>
              <a:rPr lang="en-US" dirty="0" err="1"/>
              <a:t>Malenfer</a:t>
            </a:r>
            <a:r>
              <a:rPr lang="en-US" dirty="0"/>
              <a:t>, M., de </a:t>
            </a:r>
            <a:r>
              <a:rPr lang="en-US" dirty="0" err="1"/>
              <a:t>Jouvenel</a:t>
            </a:r>
            <a:r>
              <a:rPr lang="en-US" dirty="0"/>
              <a:t>, F. et al. (2022) Medium-term consequences (5 years) of the Covid-19 crisis on work organization and occupational risks: a prospective study. </a:t>
            </a:r>
            <a:r>
              <a:rPr lang="en-US" dirty="0" err="1"/>
              <a:t>Eur</a:t>
            </a:r>
            <a:r>
              <a:rPr lang="en-US" dirty="0"/>
              <a:t> J Futures Res 10, 11 </a:t>
            </a:r>
            <a:r>
              <a:rPr lang="en-US" dirty="0">
                <a:hlinkClick r:id="rId3"/>
              </a:rPr>
              <a:t>https://doi.org/10.1186/s40309-022-00197-4</a:t>
            </a:r>
            <a:endParaRPr lang="en-US" dirty="0"/>
          </a:p>
          <a:p>
            <a:pPr marL="0" indent="0">
              <a:buNone/>
            </a:pPr>
            <a:r>
              <a:rPr lang="en-US" dirty="0" err="1"/>
              <a:t>Héry</a:t>
            </a:r>
            <a:r>
              <a:rPr lang="en-US" dirty="0"/>
              <a:t>, M., </a:t>
            </a:r>
            <a:r>
              <a:rPr lang="en-US" dirty="0" err="1"/>
              <a:t>Malenfer</a:t>
            </a:r>
            <a:r>
              <a:rPr lang="en-US" dirty="0"/>
              <a:t>, M. Development of a circular economy and evolution of working conditions and occupational risks—a strategic foresight study. </a:t>
            </a:r>
            <a:r>
              <a:rPr lang="en-US" dirty="0" err="1"/>
              <a:t>Eur</a:t>
            </a:r>
            <a:r>
              <a:rPr lang="en-US" dirty="0"/>
              <a:t> J Futures Res 8, 8 (2020). </a:t>
            </a:r>
            <a:r>
              <a:rPr lang="en-US" dirty="0">
                <a:hlinkClick r:id="rId4"/>
              </a:rPr>
              <a:t>https://doi.org/10.1186/s40309-020-00168-7</a:t>
            </a:r>
            <a:r>
              <a:rPr lang="en-US" dirty="0"/>
              <a:t> </a:t>
            </a:r>
            <a:r>
              <a:rPr lang="fr-FR" dirty="0"/>
              <a:t>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511252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0" y="2715435"/>
            <a:ext cx="12199814" cy="737699"/>
          </a:xfrm>
        </p:spPr>
        <p:txBody>
          <a:bodyPr>
            <a:normAutofit/>
          </a:bodyPr>
          <a:lstStyle/>
          <a:p>
            <a:r>
              <a:rPr lang="fr-FR" sz="4000" dirty="0"/>
              <a:t>Notre métier, rendre le vôtre plus sûr</a:t>
            </a:r>
          </a:p>
        </p:txBody>
      </p:sp>
      <p:sp>
        <p:nvSpPr>
          <p:cNvPr id="9" name="Sous-titre 8"/>
          <p:cNvSpPr>
            <a:spLocks noGrp="1"/>
          </p:cNvSpPr>
          <p:nvPr>
            <p:ph type="subTitle" idx="1"/>
          </p:nvPr>
        </p:nvSpPr>
        <p:spPr>
          <a:xfrm>
            <a:off x="0" y="3351534"/>
            <a:ext cx="12199814" cy="535414"/>
          </a:xfrm>
        </p:spPr>
        <p:txBody>
          <a:bodyPr>
            <a:normAutofit/>
          </a:bodyPr>
          <a:lstStyle/>
          <a:p>
            <a:r>
              <a:rPr lang="fr-F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Merci de votre attention</a:t>
            </a:r>
          </a:p>
        </p:txBody>
      </p:sp>
      <p:sp>
        <p:nvSpPr>
          <p:cNvPr id="4" name="Rectangle 3">
            <a:hlinkClick r:id="rId3"/>
          </p:cNvPr>
          <p:cNvSpPr/>
          <p:nvPr/>
        </p:nvSpPr>
        <p:spPr>
          <a:xfrm>
            <a:off x="5801032" y="5683045"/>
            <a:ext cx="934065"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hlinkClick r:id="rId4"/>
          </p:cNvPr>
          <p:cNvSpPr/>
          <p:nvPr/>
        </p:nvSpPr>
        <p:spPr>
          <a:xfrm>
            <a:off x="6882581" y="5683045"/>
            <a:ext cx="609600"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hlinkClick r:id="rId5"/>
          </p:cNvPr>
          <p:cNvSpPr/>
          <p:nvPr/>
        </p:nvSpPr>
        <p:spPr>
          <a:xfrm>
            <a:off x="7639665" y="5683045"/>
            <a:ext cx="580103"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hlinkClick r:id="rId6"/>
          </p:cNvPr>
          <p:cNvSpPr/>
          <p:nvPr/>
        </p:nvSpPr>
        <p:spPr>
          <a:xfrm>
            <a:off x="3824748" y="5683045"/>
            <a:ext cx="1789471"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633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Un objectif constant</a:t>
            </a:r>
          </a:p>
        </p:txBody>
      </p:sp>
      <p:sp>
        <p:nvSpPr>
          <p:cNvPr id="4" name="Espace réservé du contenu 3"/>
          <p:cNvSpPr>
            <a:spLocks noGrp="1"/>
          </p:cNvSpPr>
          <p:nvPr>
            <p:ph idx="1"/>
          </p:nvPr>
        </p:nvSpPr>
        <p:spPr/>
        <p:txBody>
          <a:bodyPr/>
          <a:lstStyle/>
          <a:p>
            <a:r>
              <a:rPr lang="fr-FR" dirty="0"/>
              <a:t>Quel que soit le sujet traité, le produit de sortie principal concerne la santé et la sécurité au travail et plus précisément la prévention des risques professionnels</a:t>
            </a:r>
          </a:p>
          <a:p>
            <a:r>
              <a:rPr lang="fr-FR" dirty="0"/>
              <a:t>Logique d’entonnoir</a:t>
            </a:r>
          </a:p>
        </p:txBody>
      </p:sp>
      <p:sp>
        <p:nvSpPr>
          <p:cNvPr id="5" name="Espace réservé de la date 4"/>
          <p:cNvSpPr>
            <a:spLocks noGrp="1"/>
          </p:cNvSpPr>
          <p:nvPr>
            <p:ph type="dt" sz="half" idx="10"/>
          </p:nvPr>
        </p:nvSpPr>
        <p:spPr/>
        <p:txBody>
          <a:bodyPr/>
          <a:lstStyle/>
          <a:p>
            <a:fld id="{A20CD85F-886C-4E45-BE0C-94BD960D7B45}" type="datetime1">
              <a:rPr lang="fr-FR" smtClean="0"/>
              <a:t>23/03/2023</a:t>
            </a:fld>
            <a:endParaRPr lang="fr-FR" dirty="0"/>
          </a:p>
        </p:txBody>
      </p:sp>
      <p:pic>
        <p:nvPicPr>
          <p:cNvPr id="6" name="Image 5"/>
          <p:cNvPicPr>
            <a:picLocks noChangeAspect="1"/>
          </p:cNvPicPr>
          <p:nvPr/>
        </p:nvPicPr>
        <p:blipFill>
          <a:blip r:embed="rId2"/>
          <a:stretch>
            <a:fillRect/>
          </a:stretch>
        </p:blipFill>
        <p:spPr>
          <a:xfrm>
            <a:off x="5091144" y="2546367"/>
            <a:ext cx="2761082" cy="3462546"/>
          </a:xfrm>
          <a:prstGeom prst="rect">
            <a:avLst/>
          </a:prstGeom>
        </p:spPr>
      </p:pic>
      <p:sp>
        <p:nvSpPr>
          <p:cNvPr id="7" name="Organigramme : Processus 6"/>
          <p:cNvSpPr/>
          <p:nvPr/>
        </p:nvSpPr>
        <p:spPr>
          <a:xfrm>
            <a:off x="8583561" y="2619314"/>
            <a:ext cx="3262344" cy="5545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Appropriation du sujet</a:t>
            </a:r>
          </a:p>
        </p:txBody>
      </p:sp>
      <p:sp>
        <p:nvSpPr>
          <p:cNvPr id="8" name="Organigramme : Processus 7"/>
          <p:cNvSpPr/>
          <p:nvPr/>
        </p:nvSpPr>
        <p:spPr>
          <a:xfrm>
            <a:off x="8583561" y="3946668"/>
            <a:ext cx="3262344" cy="5309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Réflexion prospective (variables, scénarios)</a:t>
            </a:r>
          </a:p>
        </p:txBody>
      </p:sp>
      <p:sp>
        <p:nvSpPr>
          <p:cNvPr id="9" name="Organigramme : Processus 8"/>
          <p:cNvSpPr/>
          <p:nvPr/>
        </p:nvSpPr>
        <p:spPr>
          <a:xfrm>
            <a:off x="8583561" y="5250426"/>
            <a:ext cx="3262344" cy="5014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Déclinaison en termes de SST</a:t>
            </a:r>
          </a:p>
        </p:txBody>
      </p:sp>
      <p:sp>
        <p:nvSpPr>
          <p:cNvPr id="10" name="Flèche vers le bas 9"/>
          <p:cNvSpPr/>
          <p:nvPr/>
        </p:nvSpPr>
        <p:spPr>
          <a:xfrm>
            <a:off x="9002289" y="307105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10881715" y="440320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667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56838EF-D1BF-ACDF-C9C6-5323E1D39D96}"/>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822516EE-1015-A8C6-67E0-27B2734933F8}"/>
              </a:ext>
            </a:extLst>
          </p:cNvPr>
          <p:cNvSpPr>
            <a:spLocks noGrp="1"/>
          </p:cNvSpPr>
          <p:nvPr>
            <p:ph type="title"/>
          </p:nvPr>
        </p:nvSpPr>
        <p:spPr>
          <a:xfrm>
            <a:off x="1595120" y="298450"/>
            <a:ext cx="10444480" cy="917574"/>
          </a:xfrm>
        </p:spPr>
        <p:txBody>
          <a:bodyPr>
            <a:normAutofit/>
          </a:bodyPr>
          <a:lstStyle/>
          <a:p>
            <a:r>
              <a:rPr lang="fr-FR" dirty="0"/>
              <a:t>Les transformations du travail et les enjeux de santé et sécurité vus par </a:t>
            </a:r>
            <a:r>
              <a:rPr lang="fr-FR" dirty="0" err="1"/>
              <a:t>ChatGPT</a:t>
            </a:r>
            <a:endParaRPr lang="fr-FR" dirty="0"/>
          </a:p>
        </p:txBody>
      </p:sp>
      <p:sp>
        <p:nvSpPr>
          <p:cNvPr id="4" name="Espace réservé du contenu 3">
            <a:extLst>
              <a:ext uri="{FF2B5EF4-FFF2-40B4-BE49-F238E27FC236}">
                <a16:creationId xmlns:a16="http://schemas.microsoft.com/office/drawing/2014/main" id="{9E1084C8-702E-BB3A-61E2-24DB38AFA00D}"/>
              </a:ext>
            </a:extLst>
          </p:cNvPr>
          <p:cNvSpPr>
            <a:spLocks noGrp="1"/>
          </p:cNvSpPr>
          <p:nvPr>
            <p:ph idx="1"/>
          </p:nvPr>
        </p:nvSpPr>
        <p:spPr>
          <a:xfrm>
            <a:off x="1595120" y="1346480"/>
            <a:ext cx="10444480" cy="4662434"/>
          </a:xfrm>
        </p:spPr>
        <p:txBody>
          <a:bodyPr/>
          <a:lstStyle/>
          <a:p>
            <a:r>
              <a:rPr lang="fr-FR" dirty="0"/>
              <a:t>Questions posées :</a:t>
            </a:r>
          </a:p>
          <a:p>
            <a:pPr lvl="1"/>
            <a:r>
              <a:rPr lang="fr-FR" dirty="0"/>
              <a:t>Quelles sont les grandes évolutions à venir dans le domaine de la production et des organisations du travail ?</a:t>
            </a:r>
          </a:p>
          <a:p>
            <a:pPr lvl="1"/>
            <a:r>
              <a:rPr lang="fr-FR" dirty="0"/>
              <a:t>La robotisation va-t-elle améliorer les conditions de travail ?</a:t>
            </a:r>
          </a:p>
          <a:p>
            <a:pPr marL="378900" lvl="1" indent="0">
              <a:buNone/>
            </a:pPr>
            <a:r>
              <a:rPr lang="fr-FR" dirty="0"/>
              <a:t>+ quelques autres destinées à préciser la « vision » de </a:t>
            </a:r>
            <a:r>
              <a:rPr lang="fr-FR" dirty="0" err="1"/>
              <a:t>ChatGPT</a:t>
            </a:r>
            <a:endParaRPr lang="fr-FR" dirty="0"/>
          </a:p>
          <a:p>
            <a:pPr marL="355500" indent="-342900"/>
            <a:r>
              <a:rPr lang="fr-FR" dirty="0">
                <a:solidFill>
                  <a:srgbClr val="FF0000"/>
                </a:solidFill>
              </a:rPr>
              <a:t>Objectif : identifier les principales orientations de la pensée </a:t>
            </a:r>
            <a:r>
              <a:rPr lang="fr-FR" i="1" dirty="0">
                <a:solidFill>
                  <a:srgbClr val="FF0000"/>
                </a:solidFill>
              </a:rPr>
              <a:t>main </a:t>
            </a:r>
            <a:r>
              <a:rPr lang="fr-FR" i="1" dirty="0" err="1">
                <a:solidFill>
                  <a:srgbClr val="FF0000"/>
                </a:solidFill>
              </a:rPr>
              <a:t>stream</a:t>
            </a:r>
            <a:r>
              <a:rPr lang="fr-FR" i="1" dirty="0">
                <a:solidFill>
                  <a:srgbClr val="FF0000"/>
                </a:solidFill>
              </a:rPr>
              <a:t> </a:t>
            </a:r>
            <a:r>
              <a:rPr lang="fr-FR" dirty="0">
                <a:solidFill>
                  <a:srgbClr val="FF0000"/>
                </a:solidFill>
              </a:rPr>
              <a:t>et les comparer aux travaux de l’INRS réalisés au cours de la dernière décennie</a:t>
            </a:r>
          </a:p>
        </p:txBody>
      </p:sp>
      <p:sp>
        <p:nvSpPr>
          <p:cNvPr id="5" name="Espace réservé de la date 4">
            <a:extLst>
              <a:ext uri="{FF2B5EF4-FFF2-40B4-BE49-F238E27FC236}">
                <a16:creationId xmlns:a16="http://schemas.microsoft.com/office/drawing/2014/main" id="{9232F049-46B8-101B-63C3-CBEBA32570B7}"/>
              </a:ext>
            </a:extLst>
          </p:cNvPr>
          <p:cNvSpPr>
            <a:spLocks noGrp="1"/>
          </p:cNvSpPr>
          <p:nvPr>
            <p:ph type="dt" sz="half" idx="10"/>
          </p:nvPr>
        </p:nvSpPr>
        <p:spPr/>
        <p:txBody>
          <a:bodyPr/>
          <a:lstStyle/>
          <a:p>
            <a:fld id="{A20CD85F-886C-4E45-BE0C-94BD960D7B45}" type="datetime1">
              <a:rPr lang="fr-FR" smtClean="0"/>
              <a:t>23/03/2023</a:t>
            </a:fld>
            <a:endParaRPr lang="fr-FR" dirty="0"/>
          </a:p>
        </p:txBody>
      </p:sp>
      <p:pic>
        <p:nvPicPr>
          <p:cNvPr id="7" name="Image 6">
            <a:extLst>
              <a:ext uri="{FF2B5EF4-FFF2-40B4-BE49-F238E27FC236}">
                <a16:creationId xmlns:a16="http://schemas.microsoft.com/office/drawing/2014/main" id="{D252CC0F-A62F-B9E9-DD00-2CAF2CAF9776}"/>
              </a:ext>
            </a:extLst>
          </p:cNvPr>
          <p:cNvPicPr>
            <a:picLocks noChangeAspect="1"/>
          </p:cNvPicPr>
          <p:nvPr/>
        </p:nvPicPr>
        <p:blipFill>
          <a:blip r:embed="rId2"/>
          <a:stretch>
            <a:fillRect/>
          </a:stretch>
        </p:blipFill>
        <p:spPr>
          <a:xfrm>
            <a:off x="75678" y="4391713"/>
            <a:ext cx="6020322" cy="1028789"/>
          </a:xfrm>
          <a:prstGeom prst="rect">
            <a:avLst/>
          </a:prstGeom>
        </p:spPr>
      </p:pic>
      <p:pic>
        <p:nvPicPr>
          <p:cNvPr id="9" name="Image 8">
            <a:extLst>
              <a:ext uri="{FF2B5EF4-FFF2-40B4-BE49-F238E27FC236}">
                <a16:creationId xmlns:a16="http://schemas.microsoft.com/office/drawing/2014/main" id="{9689A4E2-09DF-983F-50CD-E3E118F2AB52}"/>
              </a:ext>
            </a:extLst>
          </p:cNvPr>
          <p:cNvPicPr>
            <a:picLocks noChangeAspect="1"/>
          </p:cNvPicPr>
          <p:nvPr/>
        </p:nvPicPr>
        <p:blipFill>
          <a:blip r:embed="rId3"/>
          <a:stretch>
            <a:fillRect/>
          </a:stretch>
        </p:blipFill>
        <p:spPr>
          <a:xfrm>
            <a:off x="5831130" y="5017638"/>
            <a:ext cx="6096528" cy="1044030"/>
          </a:xfrm>
          <a:prstGeom prst="rect">
            <a:avLst/>
          </a:prstGeom>
        </p:spPr>
      </p:pic>
      <p:pic>
        <p:nvPicPr>
          <p:cNvPr id="11" name="Image 10">
            <a:extLst>
              <a:ext uri="{FF2B5EF4-FFF2-40B4-BE49-F238E27FC236}">
                <a16:creationId xmlns:a16="http://schemas.microsoft.com/office/drawing/2014/main" id="{1D1A0316-0602-A156-F8C0-635D87131073}"/>
              </a:ext>
            </a:extLst>
          </p:cNvPr>
          <p:cNvPicPr>
            <a:picLocks noChangeAspect="1"/>
          </p:cNvPicPr>
          <p:nvPr/>
        </p:nvPicPr>
        <p:blipFill>
          <a:blip r:embed="rId4"/>
          <a:stretch>
            <a:fillRect/>
          </a:stretch>
        </p:blipFill>
        <p:spPr>
          <a:xfrm>
            <a:off x="75678" y="5816182"/>
            <a:ext cx="5755452" cy="821170"/>
          </a:xfrm>
          <a:prstGeom prst="rect">
            <a:avLst/>
          </a:prstGeom>
        </p:spPr>
      </p:pic>
    </p:spTree>
    <p:extLst>
      <p:ext uri="{BB962C8B-B14F-4D97-AF65-F5344CB8AC3E}">
        <p14:creationId xmlns:p14="http://schemas.microsoft.com/office/powerpoint/2010/main" val="88478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6D516E4-B07A-9DA7-CA04-69BC9932720C}"/>
              </a:ext>
            </a:extLst>
          </p:cNvPr>
          <p:cNvSpPr>
            <a:spLocks noGrp="1"/>
          </p:cNvSpPr>
          <p:nvPr>
            <p:ph type="ftr" sz="quarter" idx="11"/>
          </p:nvPr>
        </p:nvSpPr>
        <p:spPr/>
        <p:txBody>
          <a:bodyPr/>
          <a:lstStyle/>
          <a:p>
            <a:r>
              <a:rPr lang="fr-FR"/>
              <a:t>A modifier dans insertion &gt; Entête et pied (pour une modification sur toutes les diapos)</a:t>
            </a:r>
            <a:endParaRPr lang="fr-FR" dirty="0"/>
          </a:p>
        </p:txBody>
      </p:sp>
      <p:sp>
        <p:nvSpPr>
          <p:cNvPr id="3" name="Titre 2">
            <a:extLst>
              <a:ext uri="{FF2B5EF4-FFF2-40B4-BE49-F238E27FC236}">
                <a16:creationId xmlns:a16="http://schemas.microsoft.com/office/drawing/2014/main" id="{2D959396-25AA-DF1F-C2EB-1BF05B1FEACB}"/>
              </a:ext>
            </a:extLst>
          </p:cNvPr>
          <p:cNvSpPr>
            <a:spLocks noGrp="1"/>
          </p:cNvSpPr>
          <p:nvPr>
            <p:ph type="title"/>
          </p:nvPr>
        </p:nvSpPr>
        <p:spPr/>
        <p:txBody>
          <a:bodyPr/>
          <a:lstStyle/>
          <a:p>
            <a:r>
              <a:rPr lang="fr-FR" dirty="0"/>
              <a:t>Les thèmes traités </a:t>
            </a:r>
          </a:p>
        </p:txBody>
      </p:sp>
      <p:sp>
        <p:nvSpPr>
          <p:cNvPr id="4" name="Espace réservé du contenu 3">
            <a:extLst>
              <a:ext uri="{FF2B5EF4-FFF2-40B4-BE49-F238E27FC236}">
                <a16:creationId xmlns:a16="http://schemas.microsoft.com/office/drawing/2014/main" id="{E6E2BE5A-9F2C-0040-7A57-77D90B9F8319}"/>
              </a:ext>
            </a:extLst>
          </p:cNvPr>
          <p:cNvSpPr>
            <a:spLocks noGrp="1"/>
          </p:cNvSpPr>
          <p:nvPr>
            <p:ph idx="1"/>
          </p:nvPr>
        </p:nvSpPr>
        <p:spPr/>
        <p:txBody>
          <a:bodyPr/>
          <a:lstStyle/>
          <a:p>
            <a:pPr marL="457200" indent="-457200">
              <a:buAutoNum type="arabicPeriod"/>
            </a:pPr>
            <a:r>
              <a:rPr lang="fr-FR" dirty="0"/>
              <a:t>Automatisation de la production : robotisation</a:t>
            </a:r>
          </a:p>
          <a:p>
            <a:pPr marL="457200" indent="-457200">
              <a:buAutoNum type="arabicPeriod"/>
            </a:pPr>
            <a:r>
              <a:rPr lang="fr-FR" dirty="0"/>
              <a:t>Une transformation numérique à bas bruit</a:t>
            </a:r>
          </a:p>
          <a:p>
            <a:pPr marL="457200" indent="-457200">
              <a:buAutoNum type="arabicPeriod"/>
            </a:pPr>
            <a:r>
              <a:rPr lang="fr-FR" dirty="0"/>
              <a:t>L’intelligence artificielle au service de la santé et de la sécurité au travail</a:t>
            </a:r>
          </a:p>
          <a:p>
            <a:pPr marL="457200" indent="-457200">
              <a:buAutoNum type="arabicPeriod"/>
            </a:pPr>
            <a:r>
              <a:rPr lang="fr-FR" dirty="0"/>
              <a:t>TIC / organisations du travail / statut d’emploi </a:t>
            </a:r>
          </a:p>
          <a:p>
            <a:pPr marL="457200" indent="-457200">
              <a:buAutoNum type="arabicPeriod"/>
            </a:pPr>
            <a:r>
              <a:rPr lang="fr-FR" dirty="0"/>
              <a:t>La transition environnementale</a:t>
            </a:r>
          </a:p>
          <a:p>
            <a:pPr marL="457200" indent="-457200">
              <a:buAutoNum type="arabicPeriod"/>
            </a:pPr>
            <a:endParaRPr lang="fr-FR" dirty="0"/>
          </a:p>
        </p:txBody>
      </p:sp>
      <p:sp>
        <p:nvSpPr>
          <p:cNvPr id="5" name="Espace réservé de la date 4">
            <a:extLst>
              <a:ext uri="{FF2B5EF4-FFF2-40B4-BE49-F238E27FC236}">
                <a16:creationId xmlns:a16="http://schemas.microsoft.com/office/drawing/2014/main" id="{2DEEA9EF-1FE6-4270-C9C0-316AE7ED6BA6}"/>
              </a:ext>
            </a:extLst>
          </p:cNvPr>
          <p:cNvSpPr>
            <a:spLocks noGrp="1"/>
          </p:cNvSpPr>
          <p:nvPr>
            <p:ph type="dt" sz="half" idx="10"/>
          </p:nvPr>
        </p:nvSpPr>
        <p:spPr/>
        <p:txBody>
          <a:bodyPr/>
          <a:lstStyle/>
          <a:p>
            <a:fld id="{A20CD85F-886C-4E45-BE0C-94BD960D7B45}" type="datetime1">
              <a:rPr lang="fr-FR" smtClean="0"/>
              <a:t>23/03/2023</a:t>
            </a:fld>
            <a:endParaRPr lang="fr-FR" dirty="0"/>
          </a:p>
        </p:txBody>
      </p:sp>
    </p:spTree>
    <p:extLst>
      <p:ext uri="{BB962C8B-B14F-4D97-AF65-F5344CB8AC3E}">
        <p14:creationId xmlns:p14="http://schemas.microsoft.com/office/powerpoint/2010/main" val="394685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E19A5C5-1B89-3D27-2319-D8EF6F78C13A}"/>
              </a:ext>
            </a:extLst>
          </p:cNvPr>
          <p:cNvSpPr>
            <a:spLocks noGrp="1"/>
          </p:cNvSpPr>
          <p:nvPr>
            <p:ph type="body" sz="quarter" idx="13"/>
          </p:nvPr>
        </p:nvSpPr>
        <p:spPr/>
        <p:txBody>
          <a:bodyPr/>
          <a:lstStyle/>
          <a:p>
            <a:r>
              <a:rPr lang="fr-FR" dirty="0"/>
              <a:t>Automatisation de la production : robotisation</a:t>
            </a:r>
          </a:p>
        </p:txBody>
      </p:sp>
      <p:sp>
        <p:nvSpPr>
          <p:cNvPr id="2" name="Espace réservé du pied de page 1">
            <a:extLst>
              <a:ext uri="{FF2B5EF4-FFF2-40B4-BE49-F238E27FC236}">
                <a16:creationId xmlns:a16="http://schemas.microsoft.com/office/drawing/2014/main" id="{1B4ED269-850E-1804-BED8-5F72B4129095}"/>
              </a:ext>
            </a:extLst>
          </p:cNvPr>
          <p:cNvSpPr>
            <a:spLocks noGrp="1"/>
          </p:cNvSpPr>
          <p:nvPr>
            <p:ph type="ftr" sz="quarter" idx="4294967295"/>
          </p:nvPr>
        </p:nvSpPr>
        <p:spPr>
          <a:xfrm>
            <a:off x="0" y="6246813"/>
            <a:ext cx="7415213" cy="365125"/>
          </a:xfrm>
        </p:spPr>
        <p:txBody>
          <a:bodyPr/>
          <a:lstStyle/>
          <a:p>
            <a:r>
              <a:rPr lang="fr-FR"/>
              <a:t>A modifier dans insertion &gt; Entête et pied (pour une modification sur toutes les diapos)</a:t>
            </a:r>
            <a:endParaRPr lang="fr-FR" dirty="0"/>
          </a:p>
        </p:txBody>
      </p:sp>
      <p:sp>
        <p:nvSpPr>
          <p:cNvPr id="5" name="Espace réservé de la date 4">
            <a:extLst>
              <a:ext uri="{FF2B5EF4-FFF2-40B4-BE49-F238E27FC236}">
                <a16:creationId xmlns:a16="http://schemas.microsoft.com/office/drawing/2014/main" id="{41EE7BE9-2D19-B193-7AF0-95166655E93B}"/>
              </a:ext>
            </a:extLst>
          </p:cNvPr>
          <p:cNvSpPr>
            <a:spLocks noGrp="1"/>
          </p:cNvSpPr>
          <p:nvPr>
            <p:ph type="dt" sz="half" idx="4294967295"/>
          </p:nvPr>
        </p:nvSpPr>
        <p:spPr>
          <a:xfrm>
            <a:off x="0" y="6246813"/>
            <a:ext cx="987425" cy="365125"/>
          </a:xfrm>
        </p:spPr>
        <p:txBody>
          <a:bodyPr/>
          <a:lstStyle/>
          <a:p>
            <a:fld id="{A20CD85F-886C-4E45-BE0C-94BD960D7B45}" type="datetime1">
              <a:rPr lang="fr-FR" smtClean="0"/>
              <a:t>23/03/2023</a:t>
            </a:fld>
            <a:endParaRPr lang="fr-FR" dirty="0"/>
          </a:p>
        </p:txBody>
      </p:sp>
    </p:spTree>
    <p:extLst>
      <p:ext uri="{BB962C8B-B14F-4D97-AF65-F5344CB8AC3E}">
        <p14:creationId xmlns:p14="http://schemas.microsoft.com/office/powerpoint/2010/main" val="47751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99C1E33-C96C-8688-52A8-8DB0297AC361}"/>
              </a:ext>
            </a:extLst>
          </p:cNvPr>
          <p:cNvSpPr>
            <a:spLocks noGrp="1"/>
          </p:cNvSpPr>
          <p:nvPr>
            <p:ph type="title"/>
          </p:nvPr>
        </p:nvSpPr>
        <p:spPr/>
        <p:txBody>
          <a:bodyPr/>
          <a:lstStyle/>
          <a:p>
            <a:r>
              <a:rPr lang="fr-FR" dirty="0"/>
              <a:t>Amazon : la productivité aux dépens de la santé au travail</a:t>
            </a:r>
          </a:p>
        </p:txBody>
      </p:sp>
      <p:sp>
        <p:nvSpPr>
          <p:cNvPr id="7" name="Espace réservé pour une image  6">
            <a:extLst>
              <a:ext uri="{FF2B5EF4-FFF2-40B4-BE49-F238E27FC236}">
                <a16:creationId xmlns:a16="http://schemas.microsoft.com/office/drawing/2014/main" id="{F9561E35-5286-3EB1-950E-D11FF6DB3754}"/>
              </a:ext>
            </a:extLst>
          </p:cNvPr>
          <p:cNvSpPr>
            <a:spLocks noGrp="1"/>
          </p:cNvSpPr>
          <p:nvPr>
            <p:ph type="pic" sz="quarter" idx="12"/>
          </p:nvPr>
        </p:nvSpPr>
        <p:spPr/>
      </p:sp>
      <p:sp>
        <p:nvSpPr>
          <p:cNvPr id="6" name="Espace réservé du contenu 5">
            <a:extLst>
              <a:ext uri="{FF2B5EF4-FFF2-40B4-BE49-F238E27FC236}">
                <a16:creationId xmlns:a16="http://schemas.microsoft.com/office/drawing/2014/main" id="{0CDCC8E4-60B6-5B8C-7FCB-EF426BC2EB9E}"/>
              </a:ext>
            </a:extLst>
          </p:cNvPr>
          <p:cNvSpPr>
            <a:spLocks noGrp="1"/>
          </p:cNvSpPr>
          <p:nvPr>
            <p:ph idx="1"/>
          </p:nvPr>
        </p:nvSpPr>
        <p:spPr/>
        <p:txBody>
          <a:bodyPr>
            <a:normAutofit lnSpcReduction="10000"/>
          </a:bodyPr>
          <a:lstStyle/>
          <a:p>
            <a:r>
              <a:rPr lang="en-US" i="1" dirty="0"/>
              <a:t>“The use of robotics, automation and technology in our fulfillment centers is enhancing our workplace, making jobs safer and more efficient” </a:t>
            </a:r>
            <a:r>
              <a:rPr lang="en-US" dirty="0"/>
              <a:t>(Amazon)</a:t>
            </a:r>
          </a:p>
          <a:p>
            <a:r>
              <a:rPr lang="en-US" dirty="0"/>
              <a:t>Avant le plan </a:t>
            </a:r>
            <a:r>
              <a:rPr lang="en-US" dirty="0" err="1"/>
              <a:t>d’automatisation</a:t>
            </a:r>
            <a:r>
              <a:rPr lang="en-US" dirty="0"/>
              <a:t> </a:t>
            </a:r>
          </a:p>
          <a:p>
            <a:endParaRPr lang="en-US" dirty="0"/>
          </a:p>
          <a:p>
            <a:r>
              <a:rPr lang="en-US" dirty="0"/>
              <a:t>Pendant les </a:t>
            </a:r>
            <a:r>
              <a:rPr lang="en-US" dirty="0" err="1"/>
              <a:t>périodes</a:t>
            </a:r>
            <a:r>
              <a:rPr lang="en-US" dirty="0"/>
              <a:t> de très forte </a:t>
            </a:r>
            <a:r>
              <a:rPr lang="en-US" dirty="0" err="1"/>
              <a:t>activité</a:t>
            </a:r>
            <a:r>
              <a:rPr lang="en-US" dirty="0"/>
              <a:t>, la durée des </a:t>
            </a:r>
            <a:r>
              <a:rPr lang="en-US" dirty="0" err="1"/>
              <a:t>postes</a:t>
            </a:r>
            <a:r>
              <a:rPr lang="en-US" dirty="0"/>
              <a:t> de travail passe de 10 à 12 </a:t>
            </a:r>
            <a:r>
              <a:rPr lang="en-US" dirty="0" err="1"/>
              <a:t>heures</a:t>
            </a:r>
            <a:r>
              <a:rPr lang="en-US" dirty="0"/>
              <a:t> </a:t>
            </a:r>
            <a:r>
              <a:rPr lang="en-US" dirty="0" err="1"/>
              <a:t>quotidiennes</a:t>
            </a:r>
            <a:r>
              <a:rPr lang="en-US" dirty="0"/>
              <a:t> pour 60 </a:t>
            </a:r>
            <a:r>
              <a:rPr lang="en-US" dirty="0" err="1"/>
              <a:t>heures</a:t>
            </a:r>
            <a:r>
              <a:rPr lang="en-US" dirty="0"/>
              <a:t> par </a:t>
            </a:r>
            <a:r>
              <a:rPr lang="en-US" dirty="0" err="1"/>
              <a:t>semaine</a:t>
            </a:r>
            <a:r>
              <a:rPr lang="en-US" dirty="0"/>
              <a:t>.</a:t>
            </a:r>
          </a:p>
          <a:p>
            <a:r>
              <a:rPr lang="en-US" dirty="0"/>
              <a:t>Il </a:t>
            </a:r>
            <a:r>
              <a:rPr lang="en-US" dirty="0" err="1"/>
              <a:t>était</a:t>
            </a:r>
            <a:r>
              <a:rPr lang="en-US" dirty="0"/>
              <a:t> </a:t>
            </a:r>
            <a:r>
              <a:rPr lang="en-US" dirty="0" err="1"/>
              <a:t>effectivement</a:t>
            </a:r>
            <a:r>
              <a:rPr lang="en-US" dirty="0"/>
              <a:t> temps de faire </a:t>
            </a:r>
            <a:r>
              <a:rPr lang="en-US" dirty="0" err="1"/>
              <a:t>quelque</a:t>
            </a:r>
            <a:r>
              <a:rPr lang="en-US" dirty="0"/>
              <a:t> chose </a:t>
            </a:r>
          </a:p>
          <a:p>
            <a:pPr marL="0" indent="0">
              <a:buNone/>
            </a:pPr>
            <a:endParaRPr lang="en-US" dirty="0"/>
          </a:p>
          <a:p>
            <a:endParaRPr lang="en-US" dirty="0"/>
          </a:p>
          <a:p>
            <a:endParaRPr lang="fr-FR" dirty="0"/>
          </a:p>
        </p:txBody>
      </p:sp>
      <p:pic>
        <p:nvPicPr>
          <p:cNvPr id="9" name="Image 8">
            <a:extLst>
              <a:ext uri="{FF2B5EF4-FFF2-40B4-BE49-F238E27FC236}">
                <a16:creationId xmlns:a16="http://schemas.microsoft.com/office/drawing/2014/main" id="{5DB5C9D6-D77D-F1BD-C21A-9B2C446155D9}"/>
              </a:ext>
            </a:extLst>
          </p:cNvPr>
          <p:cNvPicPr>
            <a:picLocks noChangeAspect="1"/>
          </p:cNvPicPr>
          <p:nvPr/>
        </p:nvPicPr>
        <p:blipFill>
          <a:blip r:embed="rId2"/>
          <a:stretch>
            <a:fillRect/>
          </a:stretch>
        </p:blipFill>
        <p:spPr>
          <a:xfrm>
            <a:off x="7817486" y="1216025"/>
            <a:ext cx="3048264" cy="5044877"/>
          </a:xfrm>
          <a:prstGeom prst="rect">
            <a:avLst/>
          </a:prstGeom>
        </p:spPr>
      </p:pic>
      <p:sp>
        <p:nvSpPr>
          <p:cNvPr id="10" name="Flèche : droite 9">
            <a:extLst>
              <a:ext uri="{FF2B5EF4-FFF2-40B4-BE49-F238E27FC236}">
                <a16:creationId xmlns:a16="http://schemas.microsoft.com/office/drawing/2014/main" id="{7C85F89A-10C7-75D7-2171-8C1051E0C60E}"/>
              </a:ext>
            </a:extLst>
          </p:cNvPr>
          <p:cNvSpPr/>
          <p:nvPr/>
        </p:nvSpPr>
        <p:spPr>
          <a:xfrm>
            <a:off x="4335182" y="3100261"/>
            <a:ext cx="23550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3707277"/>
      </p:ext>
    </p:extLst>
  </p:cSld>
  <p:clrMapOvr>
    <a:masterClrMapping/>
  </p:clrMapOvr>
</p:sld>
</file>

<file path=ppt/theme/theme1.xml><?xml version="1.0" encoding="utf-8"?>
<a:theme xmlns:a="http://schemas.openxmlformats.org/drawingml/2006/main" name="Thème Office">
  <a:themeElements>
    <a:clrScheme name="Personnalisé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6600"/>
      </a:hlink>
      <a:folHlink>
        <a:srgbClr val="FF66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2870</TotalTime>
  <Words>4318</Words>
  <Application>Microsoft Office PowerPoint</Application>
  <PresentationFormat>Grand écran</PresentationFormat>
  <Paragraphs>381</Paragraphs>
  <Slides>49</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49</vt:i4>
      </vt:variant>
    </vt:vector>
  </HeadingPairs>
  <TitlesOfParts>
    <vt:vector size="56" baseType="lpstr">
      <vt:lpstr>Arial</vt:lpstr>
      <vt:lpstr>Calibri</vt:lpstr>
      <vt:lpstr>Calibri Light</vt:lpstr>
      <vt:lpstr>Tahoma</vt:lpstr>
      <vt:lpstr>Wingdings</vt:lpstr>
      <vt:lpstr>Wingdings 2</vt:lpstr>
      <vt:lpstr>Thème Office</vt:lpstr>
      <vt:lpstr>Transformations du travail et enjeux de santé et sécurité</vt:lpstr>
      <vt:lpstr>La mission V&amp;P de l’INRS</vt:lpstr>
      <vt:lpstr>Exercices déjà réalisés </vt:lpstr>
      <vt:lpstr>La prospective</vt:lpstr>
      <vt:lpstr>Un objectif constant</vt:lpstr>
      <vt:lpstr>Les transformations du travail et les enjeux de santé et sécurité vus par ChatGPT</vt:lpstr>
      <vt:lpstr>Les thèmes traités </vt:lpstr>
      <vt:lpstr>Présentation PowerPoint</vt:lpstr>
      <vt:lpstr>Amazon : la productivité aux dépens de la santé au travail</vt:lpstr>
      <vt:lpstr>Les robots permettent de diminuer le temps de déplacement des travailleurs </vt:lpstr>
      <vt:lpstr>Adapter le poste de travail au travailleur… ou adapter la médecine du travail aux maux du travail ?</vt:lpstr>
      <vt:lpstr>Présentation PowerPoint</vt:lpstr>
      <vt:lpstr>Une robotisation mal maîtrisée : le cas Tesla</vt:lpstr>
      <vt:lpstr>Agro alimentaire : une cobotisation au service des conditions de travail</vt:lpstr>
      <vt:lpstr>  Evolution des conditions de travail  </vt:lpstr>
      <vt:lpstr>Exemple d’usage des technologies en appui de l’opérateur</vt:lpstr>
      <vt:lpstr>Exemple d’usage des technologies en appui de l’opérateur</vt:lpstr>
      <vt:lpstr>Présentation PowerPoint</vt:lpstr>
      <vt:lpstr>Des évolutions de l’organisation du travail à bas bruit</vt:lpstr>
      <vt:lpstr>Une plateforme de travail collaboratif : Marcel</vt:lpstr>
      <vt:lpstr>https://lareclame.fr/publicisgroupe-marcel-ia-200027</vt:lpstr>
      <vt:lpstr>https://www.youtube.com/watch?v=L7iLdQ8WK5A</vt:lpstr>
      <vt:lpstr>Automatisation robotisée des processus (RPA)</vt:lpstr>
      <vt:lpstr>Présentation PowerPoint</vt:lpstr>
      <vt:lpstr>Points clés : un marché en plein développement </vt:lpstr>
      <vt:lpstr>Points clés : Des promesses en S&amp;ST </vt:lpstr>
      <vt:lpstr>Limites et points de vigilance sur les usages de l’IA en S&amp;ST </vt:lpstr>
      <vt:lpstr>Points clés : Piste d’actions </vt:lpstr>
      <vt:lpstr>Présentation PowerPoint</vt:lpstr>
      <vt:lpstr>Un exercice de prospective sur le travail après la crise Covid</vt:lpstr>
      <vt:lpstr>5 enjeux pour la S&amp;ST dans les prochaines années</vt:lpstr>
      <vt:lpstr>Illustration 1 : Travail à distance</vt:lpstr>
      <vt:lpstr>Illustration 2 : Plateformes de livraison</vt:lpstr>
      <vt:lpstr> Recharge des trottinettes électriques et risques professionnels  </vt:lpstr>
      <vt:lpstr>Enjeux des TIC pour les acteurs de la S&amp;ST</vt:lpstr>
      <vt:lpstr>Présentation PowerPoint</vt:lpstr>
      <vt:lpstr> Un moteur important de transformation du travail </vt:lpstr>
      <vt:lpstr> Exercice « Economie circulaire 2040 »</vt:lpstr>
      <vt:lpstr>Exemple de conflit de priorité</vt:lpstr>
      <vt:lpstr>Présentation PowerPoint</vt:lpstr>
      <vt:lpstr>On ne peut pas compter sur ChatGPT pour prévenir des risques qu’il ne voit pas </vt:lpstr>
      <vt:lpstr>Ces transformations du travail doivent être replacées dans le contexte global</vt:lpstr>
      <vt:lpstr>Des partenaires sociaux pas toujours bien outillés</vt:lpstr>
      <vt:lpstr>Confirmation dans d’autres rapports sortis récemment </vt:lpstr>
      <vt:lpstr>Pour la prévention</vt:lpstr>
      <vt:lpstr>Présentation PowerPoint</vt:lpstr>
      <vt:lpstr>Présentation PowerPoint</vt:lpstr>
      <vt:lpstr>Présentation PowerPoint</vt:lpstr>
      <vt:lpstr>Notre métier, rendre le vôtre plus sûr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Patricia BERNARD</dc:creator>
  <cp:lastModifiedBy>Michel HERY</cp:lastModifiedBy>
  <cp:revision>147</cp:revision>
  <cp:lastPrinted>2023-03-23T09:40:15Z</cp:lastPrinted>
  <dcterms:created xsi:type="dcterms:W3CDTF">2015-12-11T15:51:50Z</dcterms:created>
  <dcterms:modified xsi:type="dcterms:W3CDTF">2023-03-23T13:51:34Z</dcterms:modified>
</cp:coreProperties>
</file>